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3" r:id="rId3"/>
    <p:sldId id="258" r:id="rId4"/>
    <p:sldId id="259" r:id="rId5"/>
    <p:sldId id="260" r:id="rId6"/>
    <p:sldId id="261" r:id="rId7"/>
    <p:sldId id="262" r:id="rId8"/>
  </p:sldIdLst>
  <p:sldSz cx="12192000" cy="6858000"/>
  <p:notesSz cx="7010400" cy="92233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41"/>
  </p:normalViewPr>
  <p:slideViewPr>
    <p:cSldViewPr snapToGrid="0" snapToObjects="1">
      <p:cViewPr varScale="1">
        <p:scale>
          <a:sx n="87" d="100"/>
          <a:sy n="87" d="100"/>
        </p:scale>
        <p:origin x="5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DAB14-077E-1F45-AF03-ECCD7605FA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F8ABE5-2386-404F-BA57-E0CED13D4E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10453-635A-DC4E-834F-D831F647FE9B}"/>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5" name="Footer Placeholder 4">
            <a:extLst>
              <a:ext uri="{FF2B5EF4-FFF2-40B4-BE49-F238E27FC236}">
                <a16:creationId xmlns:a16="http://schemas.microsoft.com/office/drawing/2014/main" id="{952368C3-AB78-7B48-9B8F-3CF109DFB5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0A664A-20D3-4643-AB74-966966BA7F49}"/>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272740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0F7A3-24D5-844F-8C3E-B133ED1AA8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D9880C-EBBA-5040-9728-A3A70C7E993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B4F5FD-FB4B-264A-ABC4-4ACAB988CFA6}"/>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5" name="Footer Placeholder 4">
            <a:extLst>
              <a:ext uri="{FF2B5EF4-FFF2-40B4-BE49-F238E27FC236}">
                <a16:creationId xmlns:a16="http://schemas.microsoft.com/office/drawing/2014/main" id="{C28C6F8A-C848-AF41-9A94-4EEF9D51C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32928-E97C-7745-8BE3-9CA8169E51A8}"/>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3153038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7C2EC6-0483-7E40-B947-01A8DBB24F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099222-A8DB-2747-90F7-6EA92EC0366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35825D-5C60-3841-AB4D-D8C42866BA06}"/>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5" name="Footer Placeholder 4">
            <a:extLst>
              <a:ext uri="{FF2B5EF4-FFF2-40B4-BE49-F238E27FC236}">
                <a16:creationId xmlns:a16="http://schemas.microsoft.com/office/drawing/2014/main" id="{3A6B7F32-2066-5341-A883-6DDD1E1D8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08932B-8EB4-9749-B7F3-40419683D38D}"/>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3241394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EAB7D-E2E7-E043-89D7-370353E810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1368F9-EA9F-3E41-A5BC-0FA67F63DAE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86B722-473F-C347-9ED7-F04CD325B745}"/>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5" name="Footer Placeholder 4">
            <a:extLst>
              <a:ext uri="{FF2B5EF4-FFF2-40B4-BE49-F238E27FC236}">
                <a16:creationId xmlns:a16="http://schemas.microsoft.com/office/drawing/2014/main" id="{65E79729-8728-2D44-89DF-025E086A2E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53405-8972-2441-88B8-B6246FA4FB71}"/>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2298437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5C2B-8697-AB49-B14D-395E6CFDD4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F095C3-6116-1248-AA08-1FB01D9AA4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A2014E0-6198-1D4A-99D6-E42C992AD100}"/>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5" name="Footer Placeholder 4">
            <a:extLst>
              <a:ext uri="{FF2B5EF4-FFF2-40B4-BE49-F238E27FC236}">
                <a16:creationId xmlns:a16="http://schemas.microsoft.com/office/drawing/2014/main" id="{6C57A23F-1A20-B645-B6E3-21719C6AD1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A6FA4-FDA0-F948-AC2C-C356C9DBE12A}"/>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752729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82A9F-742B-5E4D-83F7-2F95B9E14F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625D36-7E47-AF41-83DE-A723B1169D8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4E56F3-8558-A04C-A591-1EC55009218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6CFDB1-1D7D-CD4A-8DAB-B31DCE730CD7}"/>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6" name="Footer Placeholder 5">
            <a:extLst>
              <a:ext uri="{FF2B5EF4-FFF2-40B4-BE49-F238E27FC236}">
                <a16:creationId xmlns:a16="http://schemas.microsoft.com/office/drawing/2014/main" id="{E063F077-851C-964D-B8B7-68F1FA05E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5CAC37-B4E0-D145-90A7-5B21493B5650}"/>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2935633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162CF-3935-D74D-8B36-79083AC16A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E91A1E-5EB1-524C-8B1A-40E91CFE63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0B72D09-FDF6-CA48-87B4-1E1892E237B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84AF09-5871-9343-8A58-7000DFBF12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A4317F5-89BB-F34B-BD74-FA46864654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9E196C-0A28-E94D-A06C-0259D9CD0148}"/>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8" name="Footer Placeholder 7">
            <a:extLst>
              <a:ext uri="{FF2B5EF4-FFF2-40B4-BE49-F238E27FC236}">
                <a16:creationId xmlns:a16="http://schemas.microsoft.com/office/drawing/2014/main" id="{B9878B89-85DB-8B41-9C71-D067BD67362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862999-23C9-D743-8C85-1A4435E4E0CC}"/>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40691356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45CAE-77DB-AA47-BFA9-228A709E25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C9B332-E201-1640-B61D-86971A225E4E}"/>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4" name="Footer Placeholder 3">
            <a:extLst>
              <a:ext uri="{FF2B5EF4-FFF2-40B4-BE49-F238E27FC236}">
                <a16:creationId xmlns:a16="http://schemas.microsoft.com/office/drawing/2014/main" id="{F5EEF691-B938-2647-A3A2-FF91A31B37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EA7EDA-A485-0445-A8B6-B6DF4C553322}"/>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2907756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E93D9F-04C7-FD40-B702-F88B401F5989}"/>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3" name="Footer Placeholder 2">
            <a:extLst>
              <a:ext uri="{FF2B5EF4-FFF2-40B4-BE49-F238E27FC236}">
                <a16:creationId xmlns:a16="http://schemas.microsoft.com/office/drawing/2014/main" id="{188366CB-E867-8F40-8265-4D7F74A3D2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76A980-4FA3-464B-BC83-564FBA93031A}"/>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149040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A0F6-DE0A-5C4F-93A1-0727CE583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70AE985-BAF1-9C42-A16B-ED29B670CF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2C3483-D6B8-F740-8A0E-32101DC04F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0DC88C7-0BDC-8946-A367-2D54F507B0F9}"/>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6" name="Footer Placeholder 5">
            <a:extLst>
              <a:ext uri="{FF2B5EF4-FFF2-40B4-BE49-F238E27FC236}">
                <a16:creationId xmlns:a16="http://schemas.microsoft.com/office/drawing/2014/main" id="{65172FF9-7102-7A41-9E3E-E5F74AE6C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99990B-4DB3-7347-BE3B-E1EDAEF912DD}"/>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413642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BB5B6-8057-A943-8C4F-20865E2409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44E113-1FA1-AD45-9C45-7569FCC517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17FAB6-632F-BB45-8B42-C0C2131AD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583707F-32F0-3C4E-A732-F8127DEE0E2F}"/>
              </a:ext>
            </a:extLst>
          </p:cNvPr>
          <p:cNvSpPr>
            <a:spLocks noGrp="1"/>
          </p:cNvSpPr>
          <p:nvPr>
            <p:ph type="dt" sz="half" idx="10"/>
          </p:nvPr>
        </p:nvSpPr>
        <p:spPr/>
        <p:txBody>
          <a:bodyPr/>
          <a:lstStyle/>
          <a:p>
            <a:fld id="{3A832B3A-BF01-7443-A04A-381D6E44C03C}" type="datetimeFigureOut">
              <a:rPr lang="en-US" smtClean="0"/>
              <a:t>3/29/2019</a:t>
            </a:fld>
            <a:endParaRPr lang="en-US"/>
          </a:p>
        </p:txBody>
      </p:sp>
      <p:sp>
        <p:nvSpPr>
          <p:cNvPr id="6" name="Footer Placeholder 5">
            <a:extLst>
              <a:ext uri="{FF2B5EF4-FFF2-40B4-BE49-F238E27FC236}">
                <a16:creationId xmlns:a16="http://schemas.microsoft.com/office/drawing/2014/main" id="{526BC588-ECEB-CA43-9528-A24ED0FEB1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A84FF6-047F-1346-B7E0-DC116DD5C7FD}"/>
              </a:ext>
            </a:extLst>
          </p:cNvPr>
          <p:cNvSpPr>
            <a:spLocks noGrp="1"/>
          </p:cNvSpPr>
          <p:nvPr>
            <p:ph type="sldNum" sz="quarter" idx="12"/>
          </p:nvPr>
        </p:nvSpPr>
        <p:spPr/>
        <p:txBody>
          <a:bodyPr/>
          <a:lstStyle/>
          <a:p>
            <a:fld id="{2DC29FC1-72E6-2D47-A1B7-D899DB8224DF}" type="slidenum">
              <a:rPr lang="en-US" smtClean="0"/>
              <a:t>‹#›</a:t>
            </a:fld>
            <a:endParaRPr lang="en-US"/>
          </a:p>
        </p:txBody>
      </p:sp>
    </p:spTree>
    <p:extLst>
      <p:ext uri="{BB962C8B-B14F-4D97-AF65-F5344CB8AC3E}">
        <p14:creationId xmlns:p14="http://schemas.microsoft.com/office/powerpoint/2010/main" val="298307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2021E3-6BE3-BA47-90FC-71F4ABE76B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10FA2-53B3-EF46-A8FA-44916CD7C8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423D84-A2CC-944D-B7D1-B8F2A786E1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832B3A-BF01-7443-A04A-381D6E44C03C}" type="datetimeFigureOut">
              <a:rPr lang="en-US" smtClean="0"/>
              <a:t>3/29/2019</a:t>
            </a:fld>
            <a:endParaRPr lang="en-US"/>
          </a:p>
        </p:txBody>
      </p:sp>
      <p:sp>
        <p:nvSpPr>
          <p:cNvPr id="5" name="Footer Placeholder 4">
            <a:extLst>
              <a:ext uri="{FF2B5EF4-FFF2-40B4-BE49-F238E27FC236}">
                <a16:creationId xmlns:a16="http://schemas.microsoft.com/office/drawing/2014/main" id="{7DD38AA9-AC57-A546-BA5D-3792AE8DA5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9F2C96-1A05-EA4A-8360-1AA0D59C9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C29FC1-72E6-2D47-A1B7-D899DB8224DF}" type="slidenum">
              <a:rPr lang="en-US" smtClean="0"/>
              <a:t>‹#›</a:t>
            </a:fld>
            <a:endParaRPr lang="en-US"/>
          </a:p>
        </p:txBody>
      </p:sp>
    </p:spTree>
    <p:extLst>
      <p:ext uri="{BB962C8B-B14F-4D97-AF65-F5344CB8AC3E}">
        <p14:creationId xmlns:p14="http://schemas.microsoft.com/office/powerpoint/2010/main" val="21234903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8.emf"/></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mailto:tmaguire@wjz.com" TargetMode="External"/><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hyperlink" Target="mailto:mwilson@wjz.com" TargetMode="External"/><Relationship Id="rId5" Type="http://schemas.openxmlformats.org/officeDocument/2006/relationships/hyperlink" Target="mailto:rgebhard@wjz.com" TargetMode="External"/><Relationship Id="rId4" Type="http://schemas.openxmlformats.org/officeDocument/2006/relationships/hyperlink" Target="mailto:thughes@wjz.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74554D0-315E-D048-80B1-020960A05697}"/>
              </a:ext>
            </a:extLst>
          </p:cNvPr>
          <p:cNvPicPr>
            <a:picLocks noChangeAspect="1"/>
          </p:cNvPicPr>
          <p:nvPr/>
        </p:nvPicPr>
        <p:blipFill>
          <a:blip r:embed="rId2"/>
          <a:stretch>
            <a:fillRect/>
          </a:stretch>
        </p:blipFill>
        <p:spPr>
          <a:xfrm>
            <a:off x="0" y="3149"/>
            <a:ext cx="12192000" cy="6851702"/>
          </a:xfrm>
          <a:prstGeom prst="rect">
            <a:avLst/>
          </a:prstGeom>
        </p:spPr>
      </p:pic>
    </p:spTree>
    <p:extLst>
      <p:ext uri="{BB962C8B-B14F-4D97-AF65-F5344CB8AC3E}">
        <p14:creationId xmlns:p14="http://schemas.microsoft.com/office/powerpoint/2010/main" val="3346133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871FA-2BEB-2742-B093-CB4B7AC21464}"/>
              </a:ext>
            </a:extLst>
          </p:cNvPr>
          <p:cNvPicPr>
            <a:picLocks noChangeAspect="1"/>
          </p:cNvPicPr>
          <p:nvPr/>
        </p:nvPicPr>
        <p:blipFill>
          <a:blip r:embed="rId2"/>
          <a:stretch>
            <a:fillRect/>
          </a:stretch>
        </p:blipFill>
        <p:spPr>
          <a:xfrm>
            <a:off x="0" y="3149"/>
            <a:ext cx="12192000" cy="6851702"/>
          </a:xfrm>
          <a:prstGeom prst="rect">
            <a:avLst/>
          </a:prstGeom>
        </p:spPr>
      </p:pic>
      <p:sp>
        <p:nvSpPr>
          <p:cNvPr id="4" name="object 5"/>
          <p:cNvSpPr txBox="1"/>
          <p:nvPr/>
        </p:nvSpPr>
        <p:spPr>
          <a:xfrm>
            <a:off x="1457543" y="1296684"/>
            <a:ext cx="5461050" cy="4308872"/>
          </a:xfrm>
          <a:prstGeom prst="rect">
            <a:avLst/>
          </a:prstGeom>
        </p:spPr>
        <p:txBody>
          <a:bodyPr vert="horz" wrap="square" lIns="0" tIns="0" rIns="0" bIns="0" rtlCol="0">
            <a:spAutoFit/>
          </a:bodyPr>
          <a:lstStyle/>
          <a:p>
            <a:r>
              <a:rPr lang="en-US" sz="1000" dirty="0">
                <a:latin typeface="Arial" panose="020B0604020202020204" pitchFamily="34" charset="0"/>
                <a:cs typeface="Arial" panose="020B0604020202020204" pitchFamily="34" charset="0"/>
              </a:rPr>
              <a:t>WJZ’s first day of broadcasting was on November 1, 1948 as </a:t>
            </a:r>
            <a:r>
              <a:rPr lang="en-US" sz="1000" b="1" dirty="0">
                <a:latin typeface="Arial" panose="020B0604020202020204" pitchFamily="34" charset="0"/>
                <a:cs typeface="Arial" panose="020B0604020202020204" pitchFamily="34" charset="0"/>
              </a:rPr>
              <a:t>WAAM</a:t>
            </a:r>
            <a:r>
              <a:rPr lang="en-US" sz="1000" dirty="0">
                <a:latin typeface="Arial" panose="020B0604020202020204" pitchFamily="34" charset="0"/>
                <a:cs typeface="Arial" panose="020B0604020202020204" pitchFamily="34" charset="0"/>
              </a:rPr>
              <a:t>. The station was originally owned by </a:t>
            </a:r>
            <a:r>
              <a:rPr lang="en-US" sz="1000" b="1" dirty="0">
                <a:latin typeface="Arial" panose="020B0604020202020204" pitchFamily="34" charset="0"/>
                <a:cs typeface="Arial" panose="020B0604020202020204" pitchFamily="34" charset="0"/>
              </a:rPr>
              <a:t>Radio-Television of Baltimore Inc.  </a:t>
            </a:r>
            <a:r>
              <a:rPr lang="en-US" sz="1000" dirty="0">
                <a:latin typeface="Arial" panose="020B0604020202020204" pitchFamily="34" charset="0"/>
                <a:cs typeface="Arial" panose="020B0604020202020204" pitchFamily="34" charset="0"/>
              </a:rPr>
              <a:t>Channel 13 was originally an ABC affiliate, the network's fifth outlet to be located on the East Coast. Until 1956, it carried an additional primary affiliation with the </a:t>
            </a:r>
            <a:r>
              <a:rPr lang="en-US" sz="1000" dirty="0" err="1">
                <a:latin typeface="Arial" panose="020B0604020202020204" pitchFamily="34" charset="0"/>
                <a:cs typeface="Arial" panose="020B0604020202020204" pitchFamily="34" charset="0"/>
              </a:rPr>
              <a:t>DuMont</a:t>
            </a:r>
            <a:r>
              <a:rPr lang="en-US" sz="1000" dirty="0">
                <a:latin typeface="Arial" panose="020B0604020202020204" pitchFamily="34" charset="0"/>
                <a:cs typeface="Arial" panose="020B0604020202020204" pitchFamily="34" charset="0"/>
              </a:rPr>
              <a:t> Television Network. On the station's second day of operations, WAAM broadcast the 1948 presidential election returns and various entertainment shows, remaining on the air for 23 consecutive hours. Channel 13 has been housed in the same studio facility, located near Druid Hill Park on what is now known as Television Hill, since the station's inception; the building was the first in Baltimore specifically designed for television production and broadcasting.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As a </a:t>
            </a:r>
            <a:r>
              <a:rPr lang="en-US" sz="1000" dirty="0" err="1">
                <a:latin typeface="Arial" panose="020B0604020202020204" pitchFamily="34" charset="0"/>
                <a:cs typeface="Arial" panose="020B0604020202020204" pitchFamily="34" charset="0"/>
              </a:rPr>
              <a:t>DuMont</a:t>
            </a:r>
            <a:r>
              <a:rPr lang="en-US" sz="1000" dirty="0">
                <a:latin typeface="Arial" panose="020B0604020202020204" pitchFamily="34" charset="0"/>
                <a:cs typeface="Arial" panose="020B0604020202020204" pitchFamily="34" charset="0"/>
              </a:rPr>
              <a:t> affiliate, WAAM originated many Baltimore Colts games for the network's National Football League coverage.</a:t>
            </a:r>
            <a:r>
              <a:rPr lang="en-US" sz="1000" baseline="30000" dirty="0">
                <a:latin typeface="Arial" panose="020B0604020202020204" pitchFamily="34" charset="0"/>
                <a:cs typeface="Arial" panose="020B0604020202020204" pitchFamily="34" charset="0"/>
              </a:rPr>
              <a:t> </a:t>
            </a:r>
            <a:r>
              <a:rPr lang="en-US" sz="1000" dirty="0">
                <a:latin typeface="Arial" panose="020B0604020202020204" pitchFamily="34" charset="0"/>
                <a:cs typeface="Arial" panose="020B0604020202020204" pitchFamily="34" charset="0"/>
              </a:rPr>
              <a:t> WJZ now airs the vast majority of the NFL’s Baltimore Ravens games.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From 1957 to 1964, one of the station's highest-rated programs was </a:t>
            </a:r>
            <a:r>
              <a:rPr lang="en-US" sz="1000" i="1" dirty="0">
                <a:latin typeface="Arial" panose="020B0604020202020204" pitchFamily="34" charset="0"/>
                <a:cs typeface="Arial" panose="020B0604020202020204" pitchFamily="34" charset="0"/>
              </a:rPr>
              <a:t>The Buddy Deane Show</a:t>
            </a:r>
            <a:r>
              <a:rPr lang="en-US" sz="1000" dirty="0">
                <a:latin typeface="Arial" panose="020B0604020202020204" pitchFamily="34" charset="0"/>
                <a:cs typeface="Arial" panose="020B0604020202020204" pitchFamily="34" charset="0"/>
              </a:rPr>
              <a:t>, an in-studio teen dance show similar to ABC's </a:t>
            </a:r>
            <a:r>
              <a:rPr lang="en-US" sz="1000" i="1" dirty="0">
                <a:latin typeface="Arial" panose="020B0604020202020204" pitchFamily="34" charset="0"/>
                <a:cs typeface="Arial" panose="020B0604020202020204" pitchFamily="34" charset="0"/>
              </a:rPr>
              <a:t>American Bandstand</a:t>
            </a:r>
            <a:r>
              <a:rPr lang="en-US" sz="1000" dirty="0">
                <a:latin typeface="Arial" panose="020B0604020202020204" pitchFamily="34" charset="0"/>
                <a:cs typeface="Arial" panose="020B0604020202020204" pitchFamily="34" charset="0"/>
              </a:rPr>
              <a:t>, which WJZ-TV preempted in favor of the Deane program. Deane's program was the inspiration for the John Waters 1988 motion picture </a:t>
            </a:r>
            <a:r>
              <a:rPr lang="en-US" sz="1000" i="1" dirty="0">
                <a:latin typeface="Arial" panose="020B0604020202020204" pitchFamily="34" charset="0"/>
                <a:cs typeface="Arial" panose="020B0604020202020204" pitchFamily="34" charset="0"/>
              </a:rPr>
              <a:t>Hairspray</a:t>
            </a:r>
            <a:r>
              <a:rPr lang="en-US" sz="1000" dirty="0">
                <a:latin typeface="Arial" panose="020B0604020202020204" pitchFamily="34" charset="0"/>
                <a:cs typeface="Arial" panose="020B0604020202020204" pitchFamily="34" charset="0"/>
              </a:rPr>
              <a:t> and its subsequent Broadway musical version, which in turn was made into an acclaimed musical film in 2007.</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WJZ is the home station of Oprah Winfrey, where she began her career in 1976 as a news anchor and eventually co-hosted WJZ’s local “People Are Talking” show. </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WJZ is a news oriented broadcaster, airing Baltimore’s only 3 hour local evening news block (M-F/4PM-7PM).</a:t>
            </a:r>
          </a:p>
          <a:p>
            <a:endParaRPr lang="en-US" sz="1000" dirty="0">
              <a:latin typeface="Arial" panose="020B0604020202020204" pitchFamily="34" charset="0"/>
              <a:cs typeface="Arial" panose="020B0604020202020204" pitchFamily="34" charset="0"/>
            </a:endParaRPr>
          </a:p>
          <a:p>
            <a:r>
              <a:rPr lang="en-US" sz="1000" dirty="0">
                <a:latin typeface="Arial" panose="020B0604020202020204" pitchFamily="34" charset="0"/>
                <a:cs typeface="Arial" panose="020B0604020202020204" pitchFamily="34" charset="0"/>
              </a:rPr>
              <a:t>On January 2, 1995. channel 13 became Baltimore’s CBS affiliate. Westinghouse then bought CBS on November 24, 1995, making WJZ-TV a CBS owned-and-operated station. Notably, this marked the first time that CBS had wholly owned a station in the Baltimore/Washington corridor.</a:t>
            </a:r>
          </a:p>
        </p:txBody>
      </p:sp>
      <p:sp>
        <p:nvSpPr>
          <p:cNvPr id="5" name="object 44"/>
          <p:cNvSpPr txBox="1"/>
          <p:nvPr/>
        </p:nvSpPr>
        <p:spPr>
          <a:xfrm>
            <a:off x="544965" y="526806"/>
            <a:ext cx="3294413" cy="246221"/>
          </a:xfrm>
          <a:prstGeom prst="rect">
            <a:avLst/>
          </a:prstGeom>
        </p:spPr>
        <p:txBody>
          <a:bodyPr vert="horz" wrap="square" lIns="0" tIns="0" rIns="0" bIns="0" rtlCol="0">
            <a:spAutoFit/>
          </a:bodyPr>
          <a:lstStyle/>
          <a:p>
            <a:pPr marL="12700"/>
            <a:r>
              <a:rPr lang="en-US" sz="1600" u="sng" spc="40" dirty="0">
                <a:latin typeface="Franklin Gothic Heavy" panose="020B0903020102020204" pitchFamily="34" charset="0"/>
                <a:cs typeface="Arial Black"/>
              </a:rPr>
              <a:t>A Brief</a:t>
            </a:r>
            <a:r>
              <a:rPr sz="1600" u="sng" dirty="0">
                <a:latin typeface="Franklin Gothic Heavy" panose="020B0903020102020204" pitchFamily="34" charset="0"/>
                <a:cs typeface="Arial Black"/>
              </a:rPr>
              <a:t> </a:t>
            </a:r>
            <a:r>
              <a:rPr lang="en-US" sz="1600" u="sng" spc="-15" dirty="0">
                <a:latin typeface="Franklin Gothic Heavy" panose="020B0903020102020204" pitchFamily="34" charset="0"/>
                <a:cs typeface="Arial Black"/>
              </a:rPr>
              <a:t>History of WJZ TV</a:t>
            </a:r>
            <a:endParaRPr sz="1600" u="sng" dirty="0">
              <a:latin typeface="Franklin Gothic Heavy" panose="020B0903020102020204" pitchFamily="34" charset="0"/>
              <a:cs typeface="Arial Black"/>
            </a:endParaRPr>
          </a:p>
        </p:txBody>
      </p:sp>
      <p:pic>
        <p:nvPicPr>
          <p:cNvPr id="6" name="Picture 5"/>
          <p:cNvPicPr>
            <a:picLocks noChangeAspect="1"/>
          </p:cNvPicPr>
          <p:nvPr/>
        </p:nvPicPr>
        <p:blipFill rotWithShape="1">
          <a:blip r:embed="rId3"/>
          <a:srcRect l="22798" t="751" r="11628"/>
          <a:stretch/>
        </p:blipFill>
        <p:spPr>
          <a:xfrm>
            <a:off x="7678757" y="665324"/>
            <a:ext cx="3541100" cy="2679809"/>
          </a:xfrm>
          <a:prstGeom prst="rect">
            <a:avLst/>
          </a:prstGeom>
          <a:effectLst>
            <a:softEdge rad="1651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8757" y="3415897"/>
            <a:ext cx="3541100" cy="2650303"/>
          </a:xfrm>
          <a:prstGeom prst="rect">
            <a:avLst/>
          </a:prstGeom>
          <a:effectLst>
            <a:softEdge rad="190500"/>
          </a:effectLst>
        </p:spPr>
      </p:pic>
    </p:spTree>
    <p:extLst>
      <p:ext uri="{BB962C8B-B14F-4D97-AF65-F5344CB8AC3E}">
        <p14:creationId xmlns:p14="http://schemas.microsoft.com/office/powerpoint/2010/main" val="2286596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8BB6-B412-204C-9CA4-249BF425B19D}"/>
              </a:ext>
            </a:extLst>
          </p:cNvPr>
          <p:cNvPicPr>
            <a:picLocks noChangeAspect="1"/>
          </p:cNvPicPr>
          <p:nvPr/>
        </p:nvPicPr>
        <p:blipFill>
          <a:blip r:embed="rId2"/>
          <a:stretch>
            <a:fillRect/>
          </a:stretch>
        </p:blipFill>
        <p:spPr>
          <a:xfrm>
            <a:off x="0" y="3149"/>
            <a:ext cx="12192000" cy="6851702"/>
          </a:xfrm>
          <a:prstGeom prst="rect">
            <a:avLst/>
          </a:prstGeom>
        </p:spPr>
      </p:pic>
      <p:pic>
        <p:nvPicPr>
          <p:cNvPr id="2" name="Picture 1"/>
          <p:cNvPicPr>
            <a:picLocks noChangeAspect="1"/>
          </p:cNvPicPr>
          <p:nvPr/>
        </p:nvPicPr>
        <p:blipFill>
          <a:blip r:embed="rId3"/>
          <a:stretch>
            <a:fillRect/>
          </a:stretch>
        </p:blipFill>
        <p:spPr>
          <a:xfrm>
            <a:off x="6338372" y="512284"/>
            <a:ext cx="5651482" cy="5438103"/>
          </a:xfrm>
          <a:prstGeom prst="rect">
            <a:avLst/>
          </a:prstGeom>
        </p:spPr>
      </p:pic>
      <p:sp>
        <p:nvSpPr>
          <p:cNvPr id="4" name="object 191"/>
          <p:cNvSpPr/>
          <p:nvPr/>
        </p:nvSpPr>
        <p:spPr>
          <a:xfrm>
            <a:off x="418641" y="435791"/>
            <a:ext cx="11180380" cy="152985"/>
          </a:xfrm>
          <a:custGeom>
            <a:avLst/>
            <a:gdLst/>
            <a:ahLst/>
            <a:cxnLst/>
            <a:rect l="l" t="t" r="r" b="b"/>
            <a:pathLst>
              <a:path w="8229600">
                <a:moveTo>
                  <a:pt x="0" y="0"/>
                </a:moveTo>
                <a:lnTo>
                  <a:pt x="8229600" y="0"/>
                </a:lnTo>
              </a:path>
            </a:pathLst>
          </a:custGeom>
          <a:ln w="3175">
            <a:solidFill>
              <a:srgbClr val="231F20"/>
            </a:solidFill>
          </a:ln>
        </p:spPr>
        <p:txBody>
          <a:bodyPr wrap="square" lIns="0" tIns="0" rIns="0" bIns="0" rtlCol="0"/>
          <a:lstStyle/>
          <a:p>
            <a:endParaRPr/>
          </a:p>
        </p:txBody>
      </p:sp>
      <p:cxnSp>
        <p:nvCxnSpPr>
          <p:cNvPr id="5" name="Straight Connector 4"/>
          <p:cNvCxnSpPr/>
          <p:nvPr/>
        </p:nvCxnSpPr>
        <p:spPr>
          <a:xfrm>
            <a:off x="6294304" y="435791"/>
            <a:ext cx="0" cy="5971443"/>
          </a:xfrm>
          <a:prstGeom prst="line">
            <a:avLst/>
          </a:prstGeom>
        </p:spPr>
        <p:style>
          <a:lnRef idx="2">
            <a:schemeClr val="dk1"/>
          </a:lnRef>
          <a:fillRef idx="0">
            <a:schemeClr val="dk1"/>
          </a:fillRef>
          <a:effectRef idx="1">
            <a:schemeClr val="dk1"/>
          </a:effectRef>
          <a:fontRef idx="minor">
            <a:schemeClr val="tx1"/>
          </a:fontRef>
        </p:style>
      </p:cxnSp>
      <p:pic>
        <p:nvPicPr>
          <p:cNvPr id="8" name="Picture 7"/>
          <p:cNvPicPr>
            <a:picLocks noChangeAspect="1"/>
          </p:cNvPicPr>
          <p:nvPr/>
        </p:nvPicPr>
        <p:blipFill>
          <a:blip r:embed="rId4"/>
          <a:stretch>
            <a:fillRect/>
          </a:stretch>
        </p:blipFill>
        <p:spPr>
          <a:xfrm>
            <a:off x="1204398" y="528808"/>
            <a:ext cx="4304149" cy="5700254"/>
          </a:xfrm>
          <a:prstGeom prst="rect">
            <a:avLst/>
          </a:prstGeom>
        </p:spPr>
      </p:pic>
      <p:sp>
        <p:nvSpPr>
          <p:cNvPr id="10" name="object 190"/>
          <p:cNvSpPr txBox="1"/>
          <p:nvPr/>
        </p:nvSpPr>
        <p:spPr>
          <a:xfrm>
            <a:off x="9675540" y="6386137"/>
            <a:ext cx="1536972" cy="76944"/>
          </a:xfrm>
          <a:prstGeom prst="rect">
            <a:avLst/>
          </a:prstGeom>
        </p:spPr>
        <p:txBody>
          <a:bodyPr vert="horz" wrap="square" lIns="0" tIns="0" rIns="0" bIns="0" rtlCol="0">
            <a:spAutoFit/>
          </a:bodyPr>
          <a:lstStyle/>
          <a:p>
            <a:pPr marL="12700"/>
            <a:r>
              <a:rPr sz="500" spc="-5" dirty="0">
                <a:solidFill>
                  <a:srgbClr val="221E1F"/>
                </a:solidFill>
                <a:latin typeface="Arial"/>
                <a:cs typeface="Arial"/>
              </a:rPr>
              <a:t>Nielse</a:t>
            </a:r>
            <a:r>
              <a:rPr sz="500" dirty="0">
                <a:solidFill>
                  <a:srgbClr val="221E1F"/>
                </a:solidFill>
                <a:latin typeface="Arial"/>
                <a:cs typeface="Arial"/>
              </a:rPr>
              <a:t>n Media</a:t>
            </a:r>
            <a:r>
              <a:rPr sz="500" spc="-5" dirty="0">
                <a:solidFill>
                  <a:srgbClr val="221E1F"/>
                </a:solidFill>
                <a:latin typeface="Arial"/>
                <a:cs typeface="Arial"/>
              </a:rPr>
              <a:t> Researc</a:t>
            </a:r>
            <a:r>
              <a:rPr sz="500" dirty="0">
                <a:solidFill>
                  <a:srgbClr val="221E1F"/>
                </a:solidFill>
                <a:latin typeface="Arial"/>
                <a:cs typeface="Arial"/>
              </a:rPr>
              <a:t>h </a:t>
            </a:r>
            <a:r>
              <a:rPr lang="en-US" sz="500" dirty="0">
                <a:solidFill>
                  <a:srgbClr val="221E1F"/>
                </a:solidFill>
                <a:latin typeface="Arial"/>
                <a:cs typeface="Arial"/>
              </a:rPr>
              <a:t>- Baltimore, Nov’18</a:t>
            </a:r>
            <a:endParaRPr sz="500" dirty="0">
              <a:latin typeface="Arial"/>
              <a:cs typeface="Arial"/>
            </a:endParaRPr>
          </a:p>
        </p:txBody>
      </p:sp>
    </p:spTree>
    <p:extLst>
      <p:ext uri="{BB962C8B-B14F-4D97-AF65-F5344CB8AC3E}">
        <p14:creationId xmlns:p14="http://schemas.microsoft.com/office/powerpoint/2010/main" val="2179531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11D640-1C0C-5E4C-9700-B9A08D1A49FE}"/>
              </a:ext>
            </a:extLst>
          </p:cNvPr>
          <p:cNvPicPr>
            <a:picLocks noChangeAspect="1"/>
          </p:cNvPicPr>
          <p:nvPr/>
        </p:nvPicPr>
        <p:blipFill>
          <a:blip r:embed="rId3"/>
          <a:stretch>
            <a:fillRect/>
          </a:stretch>
        </p:blipFill>
        <p:spPr>
          <a:xfrm>
            <a:off x="0" y="3149"/>
            <a:ext cx="12192000" cy="685170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497" y="911644"/>
            <a:ext cx="2985425" cy="167569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5108" y="3640055"/>
            <a:ext cx="1448778" cy="217316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6720" y="3640055"/>
            <a:ext cx="1441383" cy="2162075"/>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74593" y="3012271"/>
            <a:ext cx="2522838" cy="1555750"/>
          </a:xfrm>
          <a:prstGeom prst="rect">
            <a:avLst/>
          </a:prstGeom>
        </p:spPr>
      </p:pic>
      <p:sp>
        <p:nvSpPr>
          <p:cNvPr id="12" name="object 19"/>
          <p:cNvSpPr/>
          <p:nvPr/>
        </p:nvSpPr>
        <p:spPr>
          <a:xfrm>
            <a:off x="736390" y="679722"/>
            <a:ext cx="10974540" cy="45719"/>
          </a:xfrm>
          <a:custGeom>
            <a:avLst/>
            <a:gdLst/>
            <a:ahLst/>
            <a:cxnLst/>
            <a:rect l="l" t="t" r="r" b="b"/>
            <a:pathLst>
              <a:path w="8229600">
                <a:moveTo>
                  <a:pt x="0" y="0"/>
                </a:moveTo>
                <a:lnTo>
                  <a:pt x="8229600" y="0"/>
                </a:lnTo>
              </a:path>
            </a:pathLst>
          </a:custGeom>
          <a:ln w="6350">
            <a:solidFill>
              <a:srgbClr val="020303"/>
            </a:solidFill>
          </a:ln>
        </p:spPr>
        <p:txBody>
          <a:bodyPr wrap="square" lIns="0" tIns="0" rIns="0" bIns="0" rtlCol="0"/>
          <a:lstStyle/>
          <a:p>
            <a:endParaRPr/>
          </a:p>
        </p:txBody>
      </p:sp>
      <p:sp>
        <p:nvSpPr>
          <p:cNvPr id="13" name="object 20"/>
          <p:cNvSpPr txBox="1"/>
          <p:nvPr/>
        </p:nvSpPr>
        <p:spPr>
          <a:xfrm>
            <a:off x="723684" y="436651"/>
            <a:ext cx="2045335" cy="246221"/>
          </a:xfrm>
          <a:prstGeom prst="rect">
            <a:avLst/>
          </a:prstGeom>
        </p:spPr>
        <p:txBody>
          <a:bodyPr vert="horz" wrap="square" lIns="0" tIns="0" rIns="0" bIns="0" rtlCol="0">
            <a:spAutoFit/>
          </a:bodyPr>
          <a:lstStyle/>
          <a:p>
            <a:pPr marL="12700"/>
            <a:r>
              <a:rPr lang="en-US" sz="1600" spc="-15" dirty="0" smtClean="0">
                <a:solidFill>
                  <a:srgbClr val="231F20"/>
                </a:solidFill>
                <a:latin typeface="Franklin Gothic Heavy" panose="020B0903020102020204" pitchFamily="34" charset="0"/>
                <a:cs typeface="Arial Black"/>
              </a:rPr>
              <a:t>WJZ</a:t>
            </a:r>
            <a:r>
              <a:rPr sz="1600" spc="-5" dirty="0" smtClean="0">
                <a:solidFill>
                  <a:srgbClr val="231F20"/>
                </a:solidFill>
                <a:latin typeface="Franklin Gothic Heavy" panose="020B0903020102020204" pitchFamily="34" charset="0"/>
                <a:cs typeface="Arial Black"/>
              </a:rPr>
              <a:t> </a:t>
            </a:r>
            <a:r>
              <a:rPr sz="1600" spc="-5" dirty="0">
                <a:solidFill>
                  <a:srgbClr val="231F20"/>
                </a:solidFill>
                <a:latin typeface="Franklin Gothic Heavy" panose="020B0903020102020204" pitchFamily="34" charset="0"/>
                <a:cs typeface="Arial Black"/>
              </a:rPr>
              <a:t>P</a:t>
            </a:r>
            <a:r>
              <a:rPr sz="1600" spc="25" dirty="0">
                <a:solidFill>
                  <a:srgbClr val="231F20"/>
                </a:solidFill>
                <a:latin typeface="Franklin Gothic Heavy" panose="020B0903020102020204" pitchFamily="34" charset="0"/>
                <a:cs typeface="Arial Black"/>
              </a:rPr>
              <a:t>r</a:t>
            </a:r>
            <a:r>
              <a:rPr sz="1600" spc="-15" dirty="0">
                <a:solidFill>
                  <a:srgbClr val="231F20"/>
                </a:solidFill>
                <a:latin typeface="Franklin Gothic Heavy" panose="020B0903020102020204" pitchFamily="34" charset="0"/>
                <a:cs typeface="Arial Black"/>
              </a:rPr>
              <a:t>o</a:t>
            </a:r>
            <a:r>
              <a:rPr sz="1600" spc="15" dirty="0">
                <a:solidFill>
                  <a:srgbClr val="231F20"/>
                </a:solidFill>
                <a:latin typeface="Franklin Gothic Heavy" panose="020B0903020102020204" pitchFamily="34" charset="0"/>
                <a:cs typeface="Arial Black"/>
              </a:rPr>
              <a:t>gr</a:t>
            </a:r>
            <a:r>
              <a:rPr sz="1600" spc="-15" dirty="0">
                <a:solidFill>
                  <a:srgbClr val="231F20"/>
                </a:solidFill>
                <a:latin typeface="Franklin Gothic Heavy" panose="020B0903020102020204" pitchFamily="34" charset="0"/>
                <a:cs typeface="Arial Black"/>
              </a:rPr>
              <a:t>amming</a:t>
            </a:r>
            <a:endParaRPr sz="1600" dirty="0">
              <a:latin typeface="Franklin Gothic Heavy" panose="020B0903020102020204" pitchFamily="34" charset="0"/>
              <a:cs typeface="Arial Black"/>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499932415"/>
              </p:ext>
            </p:extLst>
          </p:nvPr>
        </p:nvGraphicFramePr>
        <p:xfrm>
          <a:off x="723684" y="850374"/>
          <a:ext cx="4399159" cy="5746917"/>
        </p:xfrm>
        <a:graphic>
          <a:graphicData uri="http://schemas.openxmlformats.org/presentationml/2006/ole">
            <mc:AlternateContent xmlns:mc="http://schemas.openxmlformats.org/markup-compatibility/2006">
              <mc:Choice xmlns:v="urn:schemas-microsoft-com:vml" Requires="v">
                <p:oleObj spid="_x0000_s1028" name="Worksheet" r:id="rId8" imgW="6743700" imgH="8810535" progId="Excel.Sheet.8">
                  <p:embed/>
                </p:oleObj>
              </mc:Choice>
              <mc:Fallback>
                <p:oleObj name="Worksheet" r:id="rId8" imgW="6743700" imgH="8810535" progId="Excel.Sheet.8">
                  <p:embed/>
                  <p:pic>
                    <p:nvPicPr>
                      <p:cNvPr id="3" name="Object 2"/>
                      <p:cNvPicPr/>
                      <p:nvPr/>
                    </p:nvPicPr>
                    <p:blipFill>
                      <a:blip r:embed="rId9"/>
                      <a:stretch>
                        <a:fillRect/>
                      </a:stretch>
                    </p:blipFill>
                    <p:spPr>
                      <a:xfrm>
                        <a:off x="723684" y="850374"/>
                        <a:ext cx="4399159" cy="5746917"/>
                      </a:xfrm>
                      <a:prstGeom prst="rect">
                        <a:avLst/>
                      </a:prstGeom>
                    </p:spPr>
                  </p:pic>
                </p:oleObj>
              </mc:Fallback>
            </mc:AlternateContent>
          </a:graphicData>
        </a:graphic>
      </p:graphicFrame>
    </p:spTree>
    <p:extLst>
      <p:ext uri="{BB962C8B-B14F-4D97-AF65-F5344CB8AC3E}">
        <p14:creationId xmlns:p14="http://schemas.microsoft.com/office/powerpoint/2010/main" val="1578966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8BB6-B412-204C-9CA4-249BF425B19D}"/>
              </a:ext>
            </a:extLst>
          </p:cNvPr>
          <p:cNvPicPr>
            <a:picLocks noChangeAspect="1"/>
          </p:cNvPicPr>
          <p:nvPr/>
        </p:nvPicPr>
        <p:blipFill>
          <a:blip r:embed="rId2"/>
          <a:stretch>
            <a:fillRect/>
          </a:stretch>
        </p:blipFill>
        <p:spPr>
          <a:xfrm>
            <a:off x="0" y="3149"/>
            <a:ext cx="12192000" cy="6851702"/>
          </a:xfrm>
          <a:prstGeom prst="rect">
            <a:avLst/>
          </a:prstGeom>
        </p:spPr>
      </p:pic>
      <p:sp>
        <p:nvSpPr>
          <p:cNvPr id="4" name="object 19"/>
          <p:cNvSpPr/>
          <p:nvPr/>
        </p:nvSpPr>
        <p:spPr>
          <a:xfrm>
            <a:off x="714355" y="831854"/>
            <a:ext cx="11073694" cy="45719"/>
          </a:xfrm>
          <a:custGeom>
            <a:avLst/>
            <a:gdLst/>
            <a:ahLst/>
            <a:cxnLst/>
            <a:rect l="l" t="t" r="r" b="b"/>
            <a:pathLst>
              <a:path w="8229600">
                <a:moveTo>
                  <a:pt x="0" y="0"/>
                </a:moveTo>
                <a:lnTo>
                  <a:pt x="8229600" y="0"/>
                </a:lnTo>
              </a:path>
            </a:pathLst>
          </a:custGeom>
          <a:ln w="6350">
            <a:solidFill>
              <a:srgbClr val="020303"/>
            </a:solidFill>
          </a:ln>
        </p:spPr>
        <p:txBody>
          <a:bodyPr wrap="square" lIns="0" tIns="0" rIns="0" bIns="0" rtlCol="0"/>
          <a:lstStyle/>
          <a:p>
            <a:endParaRPr/>
          </a:p>
        </p:txBody>
      </p:sp>
      <p:sp>
        <p:nvSpPr>
          <p:cNvPr id="5" name="object 20"/>
          <p:cNvSpPr txBox="1"/>
          <p:nvPr/>
        </p:nvSpPr>
        <p:spPr>
          <a:xfrm>
            <a:off x="701649" y="533525"/>
            <a:ext cx="3264421" cy="246221"/>
          </a:xfrm>
          <a:prstGeom prst="rect">
            <a:avLst/>
          </a:prstGeom>
        </p:spPr>
        <p:txBody>
          <a:bodyPr vert="horz" wrap="square" lIns="0" tIns="0" rIns="0" bIns="0" rtlCol="0">
            <a:spAutoFit/>
          </a:bodyPr>
          <a:lstStyle/>
          <a:p>
            <a:pPr marL="12700"/>
            <a:r>
              <a:rPr lang="en-US" sz="1600" spc="-15" dirty="0" smtClean="0">
                <a:solidFill>
                  <a:srgbClr val="231F20"/>
                </a:solidFill>
                <a:latin typeface="Franklin Gothic Heavy" panose="020B0903020102020204" pitchFamily="34" charset="0"/>
                <a:cs typeface="Arial Black"/>
              </a:rPr>
              <a:t>WJZ</a:t>
            </a:r>
            <a:r>
              <a:rPr sz="1600" spc="-5" dirty="0" smtClean="0">
                <a:solidFill>
                  <a:srgbClr val="231F20"/>
                </a:solidFill>
                <a:latin typeface="Franklin Gothic Heavy" panose="020B0903020102020204" pitchFamily="34" charset="0"/>
                <a:cs typeface="Arial Black"/>
              </a:rPr>
              <a:t> </a:t>
            </a:r>
            <a:r>
              <a:rPr lang="en-US" sz="1600" spc="-5" dirty="0" smtClean="0">
                <a:solidFill>
                  <a:srgbClr val="231F20"/>
                </a:solidFill>
                <a:latin typeface="Franklin Gothic Heavy" panose="020B0903020102020204" pitchFamily="34" charset="0"/>
                <a:cs typeface="Arial Black"/>
              </a:rPr>
              <a:t>Special Events</a:t>
            </a:r>
            <a:endParaRPr sz="1600" dirty="0">
              <a:latin typeface="Franklin Gothic Heavy" panose="020B0903020102020204" pitchFamily="34" charset="0"/>
              <a:cs typeface="Arial Black"/>
            </a:endParaRPr>
          </a:p>
        </p:txBody>
      </p:sp>
      <p:pic>
        <p:nvPicPr>
          <p:cNvPr id="6" name="Picture 5">
            <a:extLst>
              <a:ext uri="{FF2B5EF4-FFF2-40B4-BE49-F238E27FC236}">
                <a16:creationId xmlns:a16="http://schemas.microsoft.com/office/drawing/2014/main" id="{09FCC6BE-D202-4D42-89CB-180A791834E7}"/>
              </a:ext>
            </a:extLst>
          </p:cNvPr>
          <p:cNvPicPr>
            <a:picLocks noChangeAspect="1"/>
          </p:cNvPicPr>
          <p:nvPr/>
        </p:nvPicPr>
        <p:blipFill rotWithShape="1">
          <a:blip r:embed="rId3"/>
          <a:srcRect t="3774"/>
          <a:stretch/>
        </p:blipFill>
        <p:spPr>
          <a:xfrm>
            <a:off x="714355" y="854713"/>
            <a:ext cx="10654146" cy="5761512"/>
          </a:xfrm>
          <a:prstGeom prst="rect">
            <a:avLst/>
          </a:prstGeom>
        </p:spPr>
      </p:pic>
    </p:spTree>
    <p:extLst>
      <p:ext uri="{BB962C8B-B14F-4D97-AF65-F5344CB8AC3E}">
        <p14:creationId xmlns:p14="http://schemas.microsoft.com/office/powerpoint/2010/main" val="2999487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E871FA-2BEB-2742-B093-CB4B7AC21464}"/>
              </a:ext>
            </a:extLst>
          </p:cNvPr>
          <p:cNvPicPr>
            <a:picLocks noChangeAspect="1"/>
          </p:cNvPicPr>
          <p:nvPr/>
        </p:nvPicPr>
        <p:blipFill>
          <a:blip r:embed="rId2"/>
          <a:stretch>
            <a:fillRect/>
          </a:stretch>
        </p:blipFill>
        <p:spPr>
          <a:xfrm>
            <a:off x="0" y="3149"/>
            <a:ext cx="12192000" cy="6851702"/>
          </a:xfrm>
          <a:prstGeom prst="rect">
            <a:avLst/>
          </a:prstGeom>
        </p:spPr>
      </p:pic>
      <p:sp>
        <p:nvSpPr>
          <p:cNvPr id="8" name="object 3"/>
          <p:cNvSpPr txBox="1"/>
          <p:nvPr/>
        </p:nvSpPr>
        <p:spPr>
          <a:xfrm>
            <a:off x="989012" y="1121104"/>
            <a:ext cx="3962400" cy="4955203"/>
          </a:xfrm>
          <a:prstGeom prst="rect">
            <a:avLst/>
          </a:prstGeom>
        </p:spPr>
        <p:txBody>
          <a:bodyPr vert="horz" wrap="square" lIns="0" tIns="0" rIns="0" bIns="0" rtlCol="0">
            <a:spAutoFit/>
          </a:bodyPr>
          <a:lstStyle/>
          <a:p>
            <a:pPr marL="12700"/>
            <a:r>
              <a:rPr lang="en-US" sz="1400" dirty="0" smtClean="0">
                <a:solidFill>
                  <a:prstClr val="black"/>
                </a:solidFill>
                <a:latin typeface="Arial" panose="020B0604020202020204" pitchFamily="34" charset="0"/>
                <a:cs typeface="Arial" panose="020B0604020202020204" pitchFamily="34" charset="0"/>
              </a:rPr>
              <a:t>1</a:t>
            </a:r>
            <a:r>
              <a:rPr lang="en-US" sz="1400" baseline="30000" dirty="0" smtClean="0">
                <a:solidFill>
                  <a:prstClr val="black"/>
                </a:solidFill>
                <a:latin typeface="Arial" panose="020B0604020202020204" pitchFamily="34" charset="0"/>
                <a:cs typeface="Arial" panose="020B0604020202020204" pitchFamily="34" charset="0"/>
              </a:rPr>
              <a:t>st</a:t>
            </a:r>
            <a:r>
              <a:rPr lang="en-US" sz="1400" dirty="0" smtClean="0">
                <a:solidFill>
                  <a:prstClr val="black"/>
                </a:solidFill>
                <a:latin typeface="Arial" panose="020B0604020202020204" pitchFamily="34" charset="0"/>
                <a:cs typeface="Arial" panose="020B0604020202020204" pitchFamily="34" charset="0"/>
              </a:rPr>
              <a:t> </a:t>
            </a:r>
            <a:r>
              <a:rPr lang="en-US" sz="1400" dirty="0">
                <a:solidFill>
                  <a:prstClr val="black"/>
                </a:solidFill>
                <a:latin typeface="Arial" panose="020B0604020202020204" pitchFamily="34" charset="0"/>
                <a:cs typeface="Arial" panose="020B0604020202020204" pitchFamily="34" charset="0"/>
              </a:rPr>
              <a:t>quarter:</a:t>
            </a:r>
          </a:p>
          <a:p>
            <a:r>
              <a:rPr lang="en-US" sz="1400" b="1" dirty="0" smtClean="0">
                <a:solidFill>
                  <a:prstClr val="black"/>
                </a:solidFill>
                <a:latin typeface="Arial" panose="020B0604020202020204" pitchFamily="34" charset="0"/>
                <a:cs typeface="Arial" panose="020B0604020202020204" pitchFamily="34" charset="0"/>
              </a:rPr>
              <a:t>Black History Oratory Contest</a:t>
            </a:r>
            <a:endParaRPr lang="en-US" sz="1400" b="1" dirty="0">
              <a:solidFill>
                <a:prstClr val="black"/>
              </a:solidFill>
              <a:latin typeface="Arial" panose="020B0604020202020204" pitchFamily="34" charset="0"/>
              <a:cs typeface="Arial" panose="020B0604020202020204" pitchFamily="34" charset="0"/>
            </a:endParaRPr>
          </a:p>
          <a:p>
            <a:r>
              <a:rPr lang="en-US" sz="1400" b="1" dirty="0">
                <a:solidFill>
                  <a:prstClr val="black"/>
                </a:solidFill>
                <a:latin typeface="Arial" panose="020B0604020202020204" pitchFamily="34" charset="0"/>
                <a:cs typeface="Arial" panose="020B0604020202020204" pitchFamily="34" charset="0"/>
              </a:rPr>
              <a:t>March Madness Bracket Challenge</a:t>
            </a:r>
          </a:p>
          <a:p>
            <a:r>
              <a:rPr lang="en-US" sz="1400" b="1" dirty="0">
                <a:solidFill>
                  <a:prstClr val="black"/>
                </a:solidFill>
                <a:latin typeface="Arial" panose="020B0604020202020204" pitchFamily="34" charset="0"/>
                <a:cs typeface="Arial" panose="020B0604020202020204" pitchFamily="34" charset="0"/>
              </a:rPr>
              <a:t>Countdown to Grammy Awards</a:t>
            </a:r>
          </a:p>
          <a:p>
            <a:r>
              <a:rPr lang="en-US" sz="1400" dirty="0">
                <a:solidFill>
                  <a:prstClr val="black"/>
                </a:solidFill>
                <a:latin typeface="Arial" panose="020B0604020202020204" pitchFamily="34" charset="0"/>
                <a:cs typeface="Arial" panose="020B0604020202020204" pitchFamily="34" charset="0"/>
              </a:rPr>
              <a:t> </a:t>
            </a:r>
          </a:p>
          <a:p>
            <a:r>
              <a:rPr lang="en-US" sz="1400" dirty="0">
                <a:solidFill>
                  <a:prstClr val="black"/>
                </a:solidFill>
                <a:latin typeface="Arial" panose="020B0604020202020204" pitchFamily="34" charset="0"/>
                <a:cs typeface="Arial" panose="020B0604020202020204" pitchFamily="34" charset="0"/>
              </a:rPr>
              <a:t>2</a:t>
            </a:r>
            <a:r>
              <a:rPr lang="en-US" sz="1400" baseline="30000" dirty="0">
                <a:solidFill>
                  <a:prstClr val="black"/>
                </a:solidFill>
                <a:latin typeface="Arial" panose="020B0604020202020204" pitchFamily="34" charset="0"/>
                <a:cs typeface="Arial" panose="020B0604020202020204" pitchFamily="34" charset="0"/>
              </a:rPr>
              <a:t>nd</a:t>
            </a:r>
            <a:r>
              <a:rPr lang="en-US" sz="1400" dirty="0">
                <a:solidFill>
                  <a:prstClr val="black"/>
                </a:solidFill>
                <a:latin typeface="Arial" panose="020B0604020202020204" pitchFamily="34" charset="0"/>
                <a:cs typeface="Arial" panose="020B0604020202020204" pitchFamily="34" charset="0"/>
              </a:rPr>
              <a:t>  quarter:</a:t>
            </a:r>
          </a:p>
          <a:p>
            <a:r>
              <a:rPr lang="en-US" sz="1400" b="1" dirty="0" smtClean="0">
                <a:solidFill>
                  <a:prstClr val="black"/>
                </a:solidFill>
                <a:latin typeface="Arial" panose="020B0604020202020204" pitchFamily="34" charset="0"/>
                <a:cs typeface="Arial" panose="020B0604020202020204" pitchFamily="34" charset="0"/>
              </a:rPr>
              <a:t>Beach Forecast</a:t>
            </a:r>
            <a:endParaRPr lang="en-US" sz="1400" b="1" dirty="0">
              <a:solidFill>
                <a:prstClr val="black"/>
              </a:solidFill>
              <a:latin typeface="Arial" panose="020B0604020202020204" pitchFamily="34" charset="0"/>
              <a:cs typeface="Arial" panose="020B0604020202020204" pitchFamily="34" charset="0"/>
            </a:endParaRPr>
          </a:p>
          <a:p>
            <a:r>
              <a:rPr lang="en-US" sz="1400" b="1" dirty="0" smtClean="0">
                <a:solidFill>
                  <a:prstClr val="black"/>
                </a:solidFill>
                <a:latin typeface="Arial" panose="020B0604020202020204" pitchFamily="34" charset="0"/>
                <a:cs typeface="Arial" panose="020B0604020202020204" pitchFamily="34" charset="0"/>
              </a:rPr>
              <a:t>Orioles Opening Day Special</a:t>
            </a:r>
            <a:endParaRPr lang="en-US" sz="1400" b="1" dirty="0">
              <a:solidFill>
                <a:prstClr val="black"/>
              </a:solidFill>
              <a:latin typeface="Arial" panose="020B0604020202020204" pitchFamily="34" charset="0"/>
              <a:cs typeface="Arial" panose="020B0604020202020204" pitchFamily="34" charset="0"/>
            </a:endParaRPr>
          </a:p>
          <a:p>
            <a:r>
              <a:rPr lang="en-US" sz="1400" dirty="0">
                <a:solidFill>
                  <a:prstClr val="black"/>
                </a:solidFill>
                <a:latin typeface="Arial" panose="020B0604020202020204" pitchFamily="34" charset="0"/>
                <a:cs typeface="Arial" panose="020B0604020202020204" pitchFamily="34" charset="0"/>
              </a:rPr>
              <a:t> </a:t>
            </a:r>
          </a:p>
          <a:p>
            <a:r>
              <a:rPr lang="en-US" sz="1400" dirty="0">
                <a:solidFill>
                  <a:prstClr val="black"/>
                </a:solidFill>
                <a:latin typeface="Arial" panose="020B0604020202020204" pitchFamily="34" charset="0"/>
                <a:cs typeface="Arial" panose="020B0604020202020204" pitchFamily="34" charset="0"/>
              </a:rPr>
              <a:t>3</a:t>
            </a:r>
            <a:r>
              <a:rPr lang="en-US" sz="1400" baseline="30000" dirty="0">
                <a:solidFill>
                  <a:prstClr val="black"/>
                </a:solidFill>
                <a:latin typeface="Arial" panose="020B0604020202020204" pitchFamily="34" charset="0"/>
                <a:cs typeface="Arial" panose="020B0604020202020204" pitchFamily="34" charset="0"/>
              </a:rPr>
              <a:t>rd</a:t>
            </a:r>
            <a:r>
              <a:rPr lang="en-US" sz="1400" dirty="0">
                <a:solidFill>
                  <a:prstClr val="black"/>
                </a:solidFill>
                <a:latin typeface="Arial" panose="020B0604020202020204" pitchFamily="34" charset="0"/>
                <a:cs typeface="Arial" panose="020B0604020202020204" pitchFamily="34" charset="0"/>
              </a:rPr>
              <a:t> quarter:</a:t>
            </a:r>
          </a:p>
          <a:p>
            <a:r>
              <a:rPr lang="en-US" sz="1400" b="1" dirty="0" smtClean="0">
                <a:solidFill>
                  <a:prstClr val="black"/>
                </a:solidFill>
                <a:latin typeface="Arial" panose="020B0604020202020204" pitchFamily="34" charset="0"/>
                <a:cs typeface="Arial" panose="020B0604020202020204" pitchFamily="34" charset="0"/>
              </a:rPr>
              <a:t>Baltimore Ravens NFL Football</a:t>
            </a:r>
            <a:endParaRPr lang="en-US" sz="1400" b="1" dirty="0">
              <a:solidFill>
                <a:prstClr val="black"/>
              </a:solidFill>
              <a:latin typeface="Arial" panose="020B0604020202020204" pitchFamily="34" charset="0"/>
              <a:cs typeface="Arial" panose="020B0604020202020204" pitchFamily="34" charset="0"/>
            </a:endParaRPr>
          </a:p>
          <a:p>
            <a:r>
              <a:rPr lang="en-US" sz="1400" b="1" dirty="0" smtClean="0">
                <a:solidFill>
                  <a:prstClr val="black"/>
                </a:solidFill>
                <a:latin typeface="Arial" panose="020B0604020202020204" pitchFamily="34" charset="0"/>
                <a:cs typeface="Arial" panose="020B0604020202020204" pitchFamily="34" charset="0"/>
              </a:rPr>
              <a:t>WJZ Local Ravens Purple Shows</a:t>
            </a:r>
            <a:endParaRPr lang="en-US" sz="1400" b="1" dirty="0">
              <a:solidFill>
                <a:prstClr val="black"/>
              </a:solidFill>
              <a:latin typeface="Arial" panose="020B0604020202020204" pitchFamily="34" charset="0"/>
              <a:cs typeface="Arial" panose="020B0604020202020204" pitchFamily="34" charset="0"/>
            </a:endParaRPr>
          </a:p>
          <a:p>
            <a:r>
              <a:rPr lang="en-US" sz="1400" b="1" dirty="0">
                <a:solidFill>
                  <a:prstClr val="black"/>
                </a:solidFill>
                <a:latin typeface="Arial" panose="020B0604020202020204" pitchFamily="34" charset="0"/>
                <a:cs typeface="Arial" panose="020B0604020202020204" pitchFamily="34" charset="0"/>
              </a:rPr>
              <a:t>Countdown Clock to 4</a:t>
            </a:r>
            <a:r>
              <a:rPr lang="en-US" sz="1400" b="1" baseline="30000" dirty="0">
                <a:solidFill>
                  <a:prstClr val="black"/>
                </a:solidFill>
                <a:latin typeface="Arial" panose="020B0604020202020204" pitchFamily="34" charset="0"/>
                <a:cs typeface="Arial" panose="020B0604020202020204" pitchFamily="34" charset="0"/>
              </a:rPr>
              <a:t>th</a:t>
            </a:r>
            <a:r>
              <a:rPr lang="en-US" sz="1400" b="1" dirty="0">
                <a:solidFill>
                  <a:prstClr val="black"/>
                </a:solidFill>
                <a:latin typeface="Arial" panose="020B0604020202020204" pitchFamily="34" charset="0"/>
                <a:cs typeface="Arial" panose="020B0604020202020204" pitchFamily="34" charset="0"/>
              </a:rPr>
              <a:t> of July</a:t>
            </a:r>
          </a:p>
          <a:p>
            <a:r>
              <a:rPr lang="en-US" sz="1400" b="1" dirty="0" smtClean="0">
                <a:solidFill>
                  <a:prstClr val="black"/>
                </a:solidFill>
                <a:latin typeface="Arial" panose="020B0604020202020204" pitchFamily="34" charset="0"/>
                <a:cs typeface="Arial" panose="020B0604020202020204" pitchFamily="34" charset="0"/>
              </a:rPr>
              <a:t>Pro Football </a:t>
            </a:r>
            <a:r>
              <a:rPr lang="en-US" sz="1400" b="1" dirty="0">
                <a:solidFill>
                  <a:prstClr val="black"/>
                </a:solidFill>
                <a:latin typeface="Arial" panose="020B0604020202020204" pitchFamily="34" charset="0"/>
                <a:cs typeface="Arial" panose="020B0604020202020204" pitchFamily="34" charset="0"/>
              </a:rPr>
              <a:t>Challenge </a:t>
            </a:r>
            <a:r>
              <a:rPr lang="en-US" sz="1400" b="1" dirty="0" smtClean="0">
                <a:solidFill>
                  <a:prstClr val="black"/>
                </a:solidFill>
                <a:latin typeface="Arial" panose="020B0604020202020204" pitchFamily="34" charset="0"/>
                <a:cs typeface="Arial" panose="020B0604020202020204" pitchFamily="34" charset="0"/>
              </a:rPr>
              <a:t>Digital Sponsorship</a:t>
            </a:r>
            <a:endParaRPr lang="en-US" sz="1400" b="1" dirty="0">
              <a:solidFill>
                <a:prstClr val="black"/>
              </a:solidFill>
              <a:latin typeface="Arial" panose="020B0604020202020204" pitchFamily="34" charset="0"/>
              <a:cs typeface="Arial" panose="020B0604020202020204" pitchFamily="34" charset="0"/>
            </a:endParaRPr>
          </a:p>
          <a:p>
            <a:r>
              <a:rPr lang="en-US" sz="1400" b="1" dirty="0">
                <a:solidFill>
                  <a:prstClr val="black"/>
                </a:solidFill>
                <a:latin typeface="Arial" panose="020B0604020202020204" pitchFamily="34" charset="0"/>
                <a:cs typeface="Arial" panose="020B0604020202020204" pitchFamily="34" charset="0"/>
              </a:rPr>
              <a:t>College Football </a:t>
            </a:r>
            <a:r>
              <a:rPr lang="en-US" sz="1400" b="1" dirty="0" smtClean="0">
                <a:solidFill>
                  <a:prstClr val="black"/>
                </a:solidFill>
                <a:latin typeface="Arial" panose="020B0604020202020204" pitchFamily="34" charset="0"/>
                <a:cs typeface="Arial" panose="020B0604020202020204" pitchFamily="34" charset="0"/>
              </a:rPr>
              <a:t>Digital Sponsorships</a:t>
            </a:r>
            <a:endParaRPr lang="en-US" sz="1400" b="1" dirty="0">
              <a:solidFill>
                <a:prstClr val="black"/>
              </a:solidFill>
              <a:latin typeface="Arial" panose="020B0604020202020204" pitchFamily="34" charset="0"/>
              <a:cs typeface="Arial" panose="020B0604020202020204" pitchFamily="34" charset="0"/>
            </a:endParaRPr>
          </a:p>
          <a:p>
            <a:r>
              <a:rPr lang="en-US" sz="1400" dirty="0">
                <a:solidFill>
                  <a:prstClr val="black"/>
                </a:solidFill>
                <a:latin typeface="Arial" panose="020B0604020202020204" pitchFamily="34" charset="0"/>
                <a:cs typeface="Arial" panose="020B0604020202020204" pitchFamily="34" charset="0"/>
              </a:rPr>
              <a:t> </a:t>
            </a:r>
          </a:p>
          <a:p>
            <a:r>
              <a:rPr lang="en-US" sz="1400" dirty="0">
                <a:solidFill>
                  <a:prstClr val="black"/>
                </a:solidFill>
                <a:latin typeface="Arial" panose="020B0604020202020204" pitchFamily="34" charset="0"/>
                <a:cs typeface="Arial" panose="020B0604020202020204" pitchFamily="34" charset="0"/>
              </a:rPr>
              <a:t>4</a:t>
            </a:r>
            <a:r>
              <a:rPr lang="en-US" sz="1400" baseline="30000" dirty="0">
                <a:solidFill>
                  <a:prstClr val="black"/>
                </a:solidFill>
                <a:latin typeface="Arial" panose="020B0604020202020204" pitchFamily="34" charset="0"/>
                <a:cs typeface="Arial" panose="020B0604020202020204" pitchFamily="34" charset="0"/>
              </a:rPr>
              <a:t>th</a:t>
            </a:r>
            <a:r>
              <a:rPr lang="en-US" sz="1400" dirty="0">
                <a:solidFill>
                  <a:prstClr val="black"/>
                </a:solidFill>
                <a:latin typeface="Arial" panose="020B0604020202020204" pitchFamily="34" charset="0"/>
                <a:cs typeface="Arial" panose="020B0604020202020204" pitchFamily="34" charset="0"/>
              </a:rPr>
              <a:t> quarter:</a:t>
            </a:r>
          </a:p>
          <a:p>
            <a:r>
              <a:rPr lang="en-US" sz="1400" b="1" dirty="0">
                <a:solidFill>
                  <a:prstClr val="black"/>
                </a:solidFill>
                <a:latin typeface="Arial" panose="020B0604020202020204" pitchFamily="34" charset="0"/>
                <a:cs typeface="Arial" panose="020B0604020202020204" pitchFamily="34" charset="0"/>
              </a:rPr>
              <a:t>Baltimore Ravens NFL Football</a:t>
            </a:r>
          </a:p>
          <a:p>
            <a:r>
              <a:rPr lang="en-US" sz="1400" b="1" dirty="0">
                <a:solidFill>
                  <a:prstClr val="black"/>
                </a:solidFill>
                <a:latin typeface="Arial" panose="020B0604020202020204" pitchFamily="34" charset="0"/>
                <a:cs typeface="Arial" panose="020B0604020202020204" pitchFamily="34" charset="0"/>
              </a:rPr>
              <a:t>WJZ Local Ravens Purple Shows</a:t>
            </a:r>
          </a:p>
          <a:p>
            <a:r>
              <a:rPr lang="en-US" sz="1400" b="1" dirty="0" smtClean="0">
                <a:solidFill>
                  <a:prstClr val="black"/>
                </a:solidFill>
                <a:latin typeface="Arial" panose="020B0604020202020204" pitchFamily="34" charset="0"/>
                <a:cs typeface="Arial" panose="020B0604020202020204" pitchFamily="34" charset="0"/>
              </a:rPr>
              <a:t>Digital Countdown </a:t>
            </a:r>
            <a:r>
              <a:rPr lang="en-US" sz="1400" b="1" dirty="0">
                <a:solidFill>
                  <a:prstClr val="black"/>
                </a:solidFill>
                <a:latin typeface="Arial" panose="020B0604020202020204" pitchFamily="34" charset="0"/>
                <a:cs typeface="Arial" panose="020B0604020202020204" pitchFamily="34" charset="0"/>
              </a:rPr>
              <a:t>Clock </a:t>
            </a:r>
            <a:r>
              <a:rPr lang="en-US" sz="1400" b="1" dirty="0" smtClean="0">
                <a:solidFill>
                  <a:prstClr val="black"/>
                </a:solidFill>
                <a:latin typeface="Arial" panose="020B0604020202020204" pitchFamily="34" charset="0"/>
                <a:cs typeface="Arial" panose="020B0604020202020204" pitchFamily="34" charset="0"/>
              </a:rPr>
              <a:t>(Thanksgiving, 	Christmas, New Year’s Eve)</a:t>
            </a:r>
          </a:p>
          <a:p>
            <a:r>
              <a:rPr lang="en-US" sz="1400" b="1" dirty="0" smtClean="0">
                <a:solidFill>
                  <a:prstClr val="black"/>
                </a:solidFill>
                <a:latin typeface="Arial" panose="020B0604020202020204" pitchFamily="34" charset="0"/>
                <a:cs typeface="Arial" panose="020B0604020202020204" pitchFamily="34" charset="0"/>
              </a:rPr>
              <a:t>Countdown </a:t>
            </a:r>
            <a:r>
              <a:rPr lang="en-US" sz="1400" b="1" dirty="0">
                <a:solidFill>
                  <a:prstClr val="black"/>
                </a:solidFill>
                <a:latin typeface="Arial" panose="020B0604020202020204" pitchFamily="34" charset="0"/>
                <a:cs typeface="Arial" panose="020B0604020202020204" pitchFamily="34" charset="0"/>
              </a:rPr>
              <a:t>Clock to </a:t>
            </a:r>
            <a:r>
              <a:rPr lang="en-US" sz="1400" b="1" dirty="0" smtClean="0">
                <a:solidFill>
                  <a:prstClr val="black"/>
                </a:solidFill>
                <a:latin typeface="Arial" panose="020B0604020202020204" pitchFamily="34" charset="0"/>
                <a:cs typeface="Arial" panose="020B0604020202020204" pitchFamily="34" charset="0"/>
              </a:rPr>
              <a:t>Christmas </a:t>
            </a:r>
          </a:p>
          <a:p>
            <a:r>
              <a:rPr lang="en-US" sz="1400" b="1" dirty="0" smtClean="0">
                <a:solidFill>
                  <a:prstClr val="black"/>
                </a:solidFill>
                <a:latin typeface="Arial" panose="020B0604020202020204" pitchFamily="34" charset="0"/>
                <a:cs typeface="Arial" panose="020B0604020202020204" pitchFamily="34" charset="0"/>
              </a:rPr>
              <a:t>WJZ New Year’s Eve Special</a:t>
            </a:r>
            <a:endParaRPr lang="en-US" sz="1400" b="1" dirty="0">
              <a:solidFill>
                <a:prstClr val="black"/>
              </a:solidFill>
              <a:latin typeface="Arial" panose="020B0604020202020204" pitchFamily="34" charset="0"/>
              <a:cs typeface="Arial" panose="020B0604020202020204" pitchFamily="34" charset="0"/>
            </a:endParaRPr>
          </a:p>
        </p:txBody>
      </p:sp>
      <p:sp>
        <p:nvSpPr>
          <p:cNvPr id="9" name="object 8"/>
          <p:cNvSpPr/>
          <p:nvPr/>
        </p:nvSpPr>
        <p:spPr>
          <a:xfrm>
            <a:off x="1001712" y="782017"/>
            <a:ext cx="8229600" cy="0"/>
          </a:xfrm>
          <a:custGeom>
            <a:avLst/>
            <a:gdLst/>
            <a:ahLst/>
            <a:cxnLst/>
            <a:rect l="l" t="t" r="r" b="b"/>
            <a:pathLst>
              <a:path w="8229600">
                <a:moveTo>
                  <a:pt x="0" y="0"/>
                </a:moveTo>
                <a:lnTo>
                  <a:pt x="8229600" y="0"/>
                </a:lnTo>
              </a:path>
            </a:pathLst>
          </a:custGeom>
          <a:ln w="6350">
            <a:solidFill>
              <a:srgbClr val="231F20"/>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smtClean="0">
              <a:ln>
                <a:noFill/>
              </a:ln>
              <a:solidFill>
                <a:prstClr val="black"/>
              </a:solidFill>
              <a:effectLst/>
              <a:uLnTx/>
              <a:uFillTx/>
            </a:endParaRPr>
          </a:p>
        </p:txBody>
      </p:sp>
      <p:sp>
        <p:nvSpPr>
          <p:cNvPr id="10" name="object 9"/>
          <p:cNvSpPr txBox="1"/>
          <p:nvPr/>
        </p:nvSpPr>
        <p:spPr>
          <a:xfrm>
            <a:off x="989012" y="483680"/>
            <a:ext cx="3810000" cy="246221"/>
          </a:xfrm>
          <a:prstGeom prst="rect">
            <a:avLst/>
          </a:prstGeom>
        </p:spPr>
        <p:txBody>
          <a:bodyPr vert="horz" wrap="square" lIns="0" tIns="0" rIns="0" bIns="0" rtlCol="0">
            <a:spAutoFit/>
          </a:bodyPr>
          <a:lstStyle/>
          <a:p>
            <a:pPr marL="12700"/>
            <a:r>
              <a:rPr lang="en-US" sz="1600" spc="-70" dirty="0" smtClean="0">
                <a:solidFill>
                  <a:srgbClr val="231F20"/>
                </a:solidFill>
                <a:latin typeface="Franklin Gothic Heavy" panose="020B0903020102020204" pitchFamily="34" charset="0"/>
                <a:cs typeface="Arial Black"/>
              </a:rPr>
              <a:t>WJZ Digital &amp; Exclusive</a:t>
            </a:r>
            <a:r>
              <a:rPr sz="1600" spc="-5" dirty="0" smtClean="0">
                <a:solidFill>
                  <a:srgbClr val="231F20"/>
                </a:solidFill>
                <a:latin typeface="Franklin Gothic Heavy" panose="020B0903020102020204" pitchFamily="34" charset="0"/>
                <a:cs typeface="Arial Black"/>
              </a:rPr>
              <a:t> </a:t>
            </a:r>
            <a:r>
              <a:rPr lang="en-US" sz="1600" spc="-15" dirty="0" smtClean="0">
                <a:solidFill>
                  <a:srgbClr val="231F20"/>
                </a:solidFill>
                <a:latin typeface="Franklin Gothic Heavy" panose="020B0903020102020204" pitchFamily="34" charset="0"/>
                <a:cs typeface="Arial Black"/>
              </a:rPr>
              <a:t>Sponsorships</a:t>
            </a:r>
            <a:endParaRPr sz="1600" dirty="0">
              <a:solidFill>
                <a:prstClr val="black"/>
              </a:solidFill>
              <a:latin typeface="Franklin Gothic Heavy" panose="020B0903020102020204" pitchFamily="34" charset="0"/>
              <a:cs typeface="Arial Black"/>
            </a:endParaRPr>
          </a:p>
        </p:txBody>
      </p:sp>
      <p:sp>
        <p:nvSpPr>
          <p:cNvPr id="11" name="object 3"/>
          <p:cNvSpPr txBox="1"/>
          <p:nvPr/>
        </p:nvSpPr>
        <p:spPr>
          <a:xfrm>
            <a:off x="6107112" y="1121104"/>
            <a:ext cx="4114800" cy="4739759"/>
          </a:xfrm>
          <a:prstGeom prst="rect">
            <a:avLst/>
          </a:prstGeom>
        </p:spPr>
        <p:txBody>
          <a:bodyPr vert="horz" wrap="square" lIns="0" tIns="0" rIns="0" bIns="0" rtlCol="0">
            <a:spAutoFit/>
          </a:bodyPr>
          <a:lstStyle/>
          <a:p>
            <a:pPr marL="12700"/>
            <a:r>
              <a:rPr lang="en-US" sz="1400" dirty="0" smtClean="0">
                <a:solidFill>
                  <a:prstClr val="black"/>
                </a:solidFill>
                <a:latin typeface="Arial" panose="020B0604020202020204" pitchFamily="34" charset="0"/>
                <a:cs typeface="Arial" panose="020B0604020202020204" pitchFamily="34" charset="0"/>
              </a:rPr>
              <a:t>Full Year Sponsorships:</a:t>
            </a:r>
          </a:p>
          <a:p>
            <a:pPr marL="12700"/>
            <a:endParaRPr lang="en-US" sz="1400" dirty="0">
              <a:solidFill>
                <a:prstClr val="black"/>
              </a:solidFill>
              <a:latin typeface="Arial" panose="020B0604020202020204" pitchFamily="34" charset="0"/>
              <a:cs typeface="Arial" panose="020B0604020202020204" pitchFamily="34" charset="0"/>
            </a:endParaRPr>
          </a:p>
          <a:p>
            <a:r>
              <a:rPr lang="en-US" sz="1400" b="1" dirty="0" smtClean="0">
                <a:solidFill>
                  <a:prstClr val="black"/>
                </a:solidFill>
                <a:latin typeface="Arial" panose="020B0604020202020204" pitchFamily="34" charset="0"/>
                <a:cs typeface="Arial" panose="020B0604020202020204" pitchFamily="34" charset="0"/>
              </a:rPr>
              <a:t>It’s Academic</a:t>
            </a:r>
          </a:p>
          <a:p>
            <a:r>
              <a:rPr lang="en-US" sz="1400" b="1" dirty="0" smtClean="0">
                <a:solidFill>
                  <a:prstClr val="black"/>
                </a:solidFill>
                <a:latin typeface="Arial" panose="020B0604020202020204" pitchFamily="34" charset="0"/>
                <a:cs typeface="Arial" panose="020B0604020202020204" pitchFamily="34" charset="0"/>
              </a:rPr>
              <a:t>WJZ Traffic Report</a:t>
            </a:r>
          </a:p>
          <a:p>
            <a:r>
              <a:rPr lang="en-US" sz="1400" b="1" dirty="0" smtClean="0">
                <a:solidFill>
                  <a:prstClr val="black"/>
                </a:solidFill>
                <a:latin typeface="Arial" panose="020B0604020202020204" pitchFamily="34" charset="0"/>
                <a:cs typeface="Arial" panose="020B0604020202020204" pitchFamily="34" charset="0"/>
              </a:rPr>
              <a:t>WJZ Weather Reports:</a:t>
            </a:r>
          </a:p>
          <a:p>
            <a:r>
              <a:rPr lang="en-US" sz="1400" b="1" dirty="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School Closings</a:t>
            </a:r>
          </a:p>
          <a:p>
            <a:r>
              <a:rPr lang="en-US" sz="1400" b="1" dirty="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Severe Weather</a:t>
            </a:r>
          </a:p>
          <a:p>
            <a:r>
              <a:rPr lang="en-US" sz="1400" b="1" dirty="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Mobile Weather</a:t>
            </a:r>
          </a:p>
          <a:p>
            <a:r>
              <a:rPr lang="en-US" sz="1400" b="1" dirty="0" smtClean="0">
                <a:solidFill>
                  <a:prstClr val="black"/>
                </a:solidFill>
                <a:latin typeface="Arial" panose="020B0604020202020204" pitchFamily="34" charset="0"/>
                <a:cs typeface="Arial" panose="020B0604020202020204" pitchFamily="34" charset="0"/>
              </a:rPr>
              <a:t>WJZ Morning News Crawl</a:t>
            </a:r>
          </a:p>
          <a:p>
            <a:r>
              <a:rPr lang="en-US" sz="1400" b="1" dirty="0" smtClean="0">
                <a:solidFill>
                  <a:prstClr val="black"/>
                </a:solidFill>
                <a:latin typeface="Arial" panose="020B0604020202020204" pitchFamily="34" charset="0"/>
                <a:cs typeface="Arial" panose="020B0604020202020204" pitchFamily="34" charset="0"/>
              </a:rPr>
              <a:t>WJZ News App</a:t>
            </a:r>
          </a:p>
          <a:p>
            <a:r>
              <a:rPr lang="en-US" sz="1400" b="1" dirty="0" smtClean="0">
                <a:solidFill>
                  <a:prstClr val="black"/>
                </a:solidFill>
                <a:latin typeface="Arial" panose="020B0604020202020204" pitchFamily="34" charset="0"/>
                <a:cs typeface="Arial" panose="020B0604020202020204" pitchFamily="34" charset="0"/>
              </a:rPr>
              <a:t>CBS Casting Call Sponsorships:</a:t>
            </a:r>
          </a:p>
          <a:p>
            <a:r>
              <a:rPr lang="en-US" sz="1400" b="1" dirty="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Survivor</a:t>
            </a:r>
          </a:p>
          <a:p>
            <a:r>
              <a:rPr lang="en-US" sz="1400" b="1" dirty="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Amazing Race</a:t>
            </a:r>
          </a:p>
          <a:p>
            <a:r>
              <a:rPr lang="en-US" sz="1400" b="1" dirty="0">
                <a:solidFill>
                  <a:prstClr val="black"/>
                </a:solidFill>
                <a:latin typeface="Arial" panose="020B0604020202020204" pitchFamily="34" charset="0"/>
                <a:cs typeface="Arial" panose="020B0604020202020204" pitchFamily="34" charset="0"/>
              </a:rPr>
              <a:t>	</a:t>
            </a:r>
            <a:r>
              <a:rPr lang="en-US" sz="1400" b="1" dirty="0" smtClean="0">
                <a:solidFill>
                  <a:prstClr val="black"/>
                </a:solidFill>
                <a:latin typeface="Arial" panose="020B0604020202020204" pitchFamily="34" charset="0"/>
                <a:cs typeface="Arial" panose="020B0604020202020204" pitchFamily="34" charset="0"/>
              </a:rPr>
              <a:t>Price is Right</a:t>
            </a:r>
          </a:p>
          <a:p>
            <a:r>
              <a:rPr lang="en-US" sz="1400" b="1" dirty="0" smtClean="0">
                <a:solidFill>
                  <a:prstClr val="black"/>
                </a:solidFill>
                <a:latin typeface="Arial" panose="020B0604020202020204" pitchFamily="34" charset="0"/>
                <a:cs typeface="Arial" panose="020B0604020202020204" pitchFamily="34" charset="0"/>
              </a:rPr>
              <a:t>WJZ Noon News Friday Puppy</a:t>
            </a:r>
          </a:p>
          <a:p>
            <a:r>
              <a:rPr lang="en-US" sz="1400" b="1" dirty="0" smtClean="0">
                <a:solidFill>
                  <a:prstClr val="black"/>
                </a:solidFill>
                <a:latin typeface="Arial" panose="020B0604020202020204" pitchFamily="34" charset="0"/>
                <a:cs typeface="Arial" panose="020B0604020202020204" pitchFamily="34" charset="0"/>
              </a:rPr>
              <a:t>Closed Captioning</a:t>
            </a:r>
          </a:p>
          <a:p>
            <a:r>
              <a:rPr lang="en-US" sz="1400" b="1" dirty="0" smtClean="0">
                <a:solidFill>
                  <a:prstClr val="black"/>
                </a:solidFill>
                <a:latin typeface="Arial" panose="020B0604020202020204" pitchFamily="34" charset="0"/>
                <a:cs typeface="Arial" panose="020B0604020202020204" pitchFamily="34" charset="0"/>
              </a:rPr>
              <a:t>Stock Report Closing</a:t>
            </a:r>
          </a:p>
          <a:p>
            <a:r>
              <a:rPr lang="en-US" sz="1400" b="1" dirty="0" smtClean="0">
                <a:solidFill>
                  <a:prstClr val="black"/>
                </a:solidFill>
                <a:latin typeface="Arial" panose="020B0604020202020204" pitchFamily="34" charset="0"/>
                <a:cs typeface="Arial" panose="020B0604020202020204" pitchFamily="34" charset="0"/>
              </a:rPr>
              <a:t>WJZ Cube – In Studio Green Room Sponsorship</a:t>
            </a:r>
          </a:p>
          <a:p>
            <a:r>
              <a:rPr lang="en-US" sz="1400" b="1" dirty="0" smtClean="0">
                <a:solidFill>
                  <a:prstClr val="black"/>
                </a:solidFill>
                <a:latin typeface="Arial" panose="020B0604020202020204" pitchFamily="34" charset="0"/>
                <a:cs typeface="Arial" panose="020B0604020202020204" pitchFamily="34" charset="0"/>
              </a:rPr>
              <a:t>WJZ Chopper 13 - News Helicopter</a:t>
            </a:r>
          </a:p>
          <a:p>
            <a:r>
              <a:rPr lang="en-US" sz="1400" b="1" dirty="0" smtClean="0">
                <a:solidFill>
                  <a:prstClr val="black"/>
                </a:solidFill>
                <a:latin typeface="Arial" panose="020B0604020202020204" pitchFamily="34" charset="0"/>
                <a:cs typeface="Arial" panose="020B0604020202020204" pitchFamily="34" charset="0"/>
              </a:rPr>
              <a:t>WJZ News Drone Sponsorship</a:t>
            </a:r>
            <a:endParaRPr lang="en-US" sz="1400" b="1" dirty="0">
              <a:solidFill>
                <a:prstClr val="black"/>
              </a:solidFill>
              <a:latin typeface="Arial" panose="020B0604020202020204" pitchFamily="34" charset="0"/>
              <a:cs typeface="Arial" panose="020B0604020202020204" pitchFamily="34" charset="0"/>
            </a:endParaRPr>
          </a:p>
          <a:p>
            <a:r>
              <a:rPr lang="en-US" sz="1400" b="1" dirty="0" smtClean="0">
                <a:solidFill>
                  <a:prstClr val="black"/>
                </a:solidFill>
                <a:latin typeface="Arial" panose="020B0604020202020204" pitchFamily="34" charset="0"/>
                <a:cs typeface="Arial" panose="020B0604020202020204" pitchFamily="34" charset="0"/>
              </a:rPr>
              <a:t>Ask The Expert (Call-in Phone Bank)</a:t>
            </a:r>
            <a:endParaRPr lang="en-US" sz="1400" b="1" dirty="0">
              <a:solidFill>
                <a:prstClr val="black"/>
              </a:solidFill>
              <a:latin typeface="Arial" panose="020B0604020202020204" pitchFamily="34" charset="0"/>
              <a:cs typeface="Arial" panose="020B0604020202020204" pitchFamily="34" charset="0"/>
            </a:endParaRPr>
          </a:p>
          <a:p>
            <a:r>
              <a:rPr lang="en-US" sz="1400" dirty="0">
                <a:solidFill>
                  <a:prstClr val="black"/>
                </a:solidFill>
                <a:latin typeface="Arial" panose="020B0604020202020204" pitchFamily="34" charset="0"/>
                <a:cs typeface="Arial" panose="020B0604020202020204" pitchFamily="34" charset="0"/>
              </a:rPr>
              <a:t> </a:t>
            </a:r>
            <a:endParaRPr lang="en-US" sz="1400" b="1"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18354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6E8BB6-B412-204C-9CA4-249BF425B19D}"/>
              </a:ext>
            </a:extLst>
          </p:cNvPr>
          <p:cNvPicPr>
            <a:picLocks noChangeAspect="1"/>
          </p:cNvPicPr>
          <p:nvPr/>
        </p:nvPicPr>
        <p:blipFill>
          <a:blip r:embed="rId2"/>
          <a:stretch>
            <a:fillRect/>
          </a:stretch>
        </p:blipFill>
        <p:spPr>
          <a:xfrm>
            <a:off x="0" y="3149"/>
            <a:ext cx="12192000" cy="6851702"/>
          </a:xfrm>
          <a:prstGeom prst="rect">
            <a:avLst/>
          </a:prstGeom>
        </p:spPr>
      </p:pic>
      <p:sp>
        <p:nvSpPr>
          <p:cNvPr id="6" name="object 8"/>
          <p:cNvSpPr/>
          <p:nvPr/>
        </p:nvSpPr>
        <p:spPr>
          <a:xfrm>
            <a:off x="1687512" y="1149350"/>
            <a:ext cx="8229600" cy="0"/>
          </a:xfrm>
          <a:custGeom>
            <a:avLst/>
            <a:gdLst/>
            <a:ahLst/>
            <a:cxnLst/>
            <a:rect l="l" t="t" r="r" b="b"/>
            <a:pathLst>
              <a:path w="8229600">
                <a:moveTo>
                  <a:pt x="0" y="0"/>
                </a:moveTo>
                <a:lnTo>
                  <a:pt x="8229600" y="0"/>
                </a:lnTo>
              </a:path>
            </a:pathLst>
          </a:custGeom>
          <a:ln w="6350">
            <a:solidFill>
              <a:srgbClr val="231F20"/>
            </a:solidFill>
          </a:ln>
        </p:spPr>
        <p:txBody>
          <a:bodyPr wrap="square" lIns="0" tIns="0" rIns="0" bIns="0" rtlCol="0"/>
          <a:lstStyle/>
          <a:p>
            <a:endParaRPr/>
          </a:p>
        </p:txBody>
      </p:sp>
      <p:sp>
        <p:nvSpPr>
          <p:cNvPr id="7" name="Subtitle 2"/>
          <p:cNvSpPr txBox="1">
            <a:spLocks/>
          </p:cNvSpPr>
          <p:nvPr/>
        </p:nvSpPr>
        <p:spPr>
          <a:xfrm>
            <a:off x="1979612" y="1320813"/>
            <a:ext cx="9499964" cy="5124054"/>
          </a:xfrm>
          <a:prstGeom prst="rect">
            <a:avLst/>
          </a:prstGeom>
        </p:spPr>
        <p:txBody>
          <a:bodyPr>
            <a:normAutofit fontScale="475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0" indent="0">
              <a:buNone/>
            </a:pPr>
            <a:r>
              <a:rPr lang="en-US" sz="4900" b="1" u="sng" kern="0" dirty="0" smtClean="0">
                <a:latin typeface="Gotham" pitchFamily="2" charset="0"/>
              </a:rPr>
              <a:t>Contact: </a:t>
            </a:r>
          </a:p>
          <a:p>
            <a:pPr marL="0" indent="0">
              <a:buNone/>
            </a:pPr>
            <a:endParaRPr lang="en-US" sz="4900" b="1" kern="0" dirty="0" smtClean="0">
              <a:latin typeface="Gotham" pitchFamily="2" charset="0"/>
            </a:endParaRPr>
          </a:p>
          <a:p>
            <a:r>
              <a:rPr lang="en-US" sz="4900" b="1" kern="0" dirty="0" smtClean="0">
                <a:latin typeface="Gotham" pitchFamily="2" charset="0"/>
              </a:rPr>
              <a:t>Tom Maguire, Director of Sales </a:t>
            </a:r>
          </a:p>
          <a:p>
            <a:pPr marL="0" indent="0">
              <a:buNone/>
            </a:pPr>
            <a:r>
              <a:rPr lang="en-US" sz="4900" b="1" kern="0" dirty="0" smtClean="0">
                <a:latin typeface="Gotham" pitchFamily="2" charset="0"/>
              </a:rPr>
              <a:t>	410-578-7503   </a:t>
            </a:r>
            <a:r>
              <a:rPr lang="en-US" sz="4900" b="1" kern="0" dirty="0" smtClean="0">
                <a:latin typeface="Gotham" pitchFamily="2" charset="0"/>
                <a:hlinkClick r:id="rId3"/>
              </a:rPr>
              <a:t>tmaguire@wjz.com</a:t>
            </a:r>
            <a:endParaRPr lang="en-US" sz="4900" b="1" kern="0" dirty="0" smtClean="0">
              <a:latin typeface="Gotham" pitchFamily="2" charset="0"/>
            </a:endParaRPr>
          </a:p>
          <a:p>
            <a:pPr marL="0" indent="0">
              <a:buNone/>
            </a:pPr>
            <a:endParaRPr lang="en-US" sz="4900" b="1" kern="0" dirty="0" smtClean="0">
              <a:latin typeface="Gotham" pitchFamily="2" charset="0"/>
            </a:endParaRPr>
          </a:p>
          <a:p>
            <a:r>
              <a:rPr lang="en-US" sz="4900" b="1" kern="0" dirty="0" smtClean="0">
                <a:latin typeface="Gotham" pitchFamily="2" charset="0"/>
              </a:rPr>
              <a:t>Ted Hughes, Local Sales Manager </a:t>
            </a:r>
          </a:p>
          <a:p>
            <a:pPr marL="0" indent="0">
              <a:buNone/>
            </a:pPr>
            <a:r>
              <a:rPr lang="en-US" sz="4900" b="1" kern="0" dirty="0" smtClean="0">
                <a:latin typeface="Gotham" pitchFamily="2" charset="0"/>
              </a:rPr>
              <a:t>	410-578-7516   </a:t>
            </a:r>
            <a:r>
              <a:rPr lang="en-US" sz="4900" b="1" kern="0" dirty="0" smtClean="0">
                <a:latin typeface="Gotham" pitchFamily="2" charset="0"/>
                <a:hlinkClick r:id="rId4"/>
              </a:rPr>
              <a:t>thughes@wjz.com</a:t>
            </a:r>
            <a:endParaRPr lang="en-US" sz="4900" b="1" kern="0" dirty="0" smtClean="0">
              <a:latin typeface="Gotham" pitchFamily="2" charset="0"/>
            </a:endParaRPr>
          </a:p>
          <a:p>
            <a:endParaRPr lang="en-US" sz="4900" b="1" kern="0" dirty="0" smtClean="0">
              <a:latin typeface="Gotham" pitchFamily="2" charset="0"/>
            </a:endParaRPr>
          </a:p>
          <a:p>
            <a:r>
              <a:rPr lang="en-US" sz="4900" b="1" kern="0" dirty="0">
                <a:latin typeface="Gotham" pitchFamily="2" charset="0"/>
              </a:rPr>
              <a:t>Rebecca Gebhard, Director of Marketing and Development </a:t>
            </a:r>
          </a:p>
          <a:p>
            <a:pPr marL="0" indent="0">
              <a:buNone/>
            </a:pPr>
            <a:r>
              <a:rPr lang="en-US" sz="4900" b="1" kern="0" dirty="0">
                <a:latin typeface="Gotham" pitchFamily="2" charset="0"/>
              </a:rPr>
              <a:t>	410-578-7509   </a:t>
            </a:r>
            <a:r>
              <a:rPr lang="en-US" sz="4900" b="1" kern="0" dirty="0" smtClean="0">
                <a:latin typeface="Gotham" pitchFamily="2" charset="0"/>
                <a:hlinkClick r:id="rId5"/>
              </a:rPr>
              <a:t>rgebhard@wjz.com</a:t>
            </a:r>
            <a:endParaRPr lang="en-US" sz="4900" b="1" kern="0" dirty="0" smtClean="0">
              <a:latin typeface="Gotham" pitchFamily="2" charset="0"/>
            </a:endParaRPr>
          </a:p>
          <a:p>
            <a:pPr marL="0" indent="0">
              <a:buNone/>
            </a:pPr>
            <a:endParaRPr lang="en-US" sz="4900" b="1" kern="0" dirty="0">
              <a:latin typeface="Gotham" pitchFamily="2" charset="0"/>
            </a:endParaRPr>
          </a:p>
          <a:p>
            <a:r>
              <a:rPr lang="en-US" sz="4900" b="1" kern="0" dirty="0" smtClean="0">
                <a:latin typeface="Gotham" pitchFamily="2" charset="0"/>
              </a:rPr>
              <a:t>Michele Wilson, National Sales Manager</a:t>
            </a:r>
          </a:p>
          <a:p>
            <a:pPr marL="0" indent="0">
              <a:buNone/>
            </a:pPr>
            <a:r>
              <a:rPr lang="en-US" sz="4900" b="1" kern="0" dirty="0" smtClean="0">
                <a:latin typeface="Gotham" pitchFamily="2" charset="0"/>
              </a:rPr>
              <a:t>	410-578-3691   </a:t>
            </a:r>
            <a:r>
              <a:rPr lang="en-US" sz="4900" b="1" kern="0" dirty="0" smtClean="0">
                <a:latin typeface="Gotham" pitchFamily="2" charset="0"/>
                <a:hlinkClick r:id="rId6"/>
              </a:rPr>
              <a:t>mwilson@wjz.com</a:t>
            </a:r>
            <a:endParaRPr lang="en-US" sz="4900" b="1" kern="0" dirty="0" smtClean="0">
              <a:latin typeface="Gotham" pitchFamily="2" charset="0"/>
            </a:endParaRPr>
          </a:p>
          <a:p>
            <a:endParaRPr lang="en-US" sz="4900" b="1" kern="0" dirty="0" smtClean="0">
              <a:latin typeface="Gotham" pitchFamily="2" charset="0"/>
            </a:endParaRPr>
          </a:p>
          <a:p>
            <a:endParaRPr lang="en-US" sz="4900" kern="0" dirty="0" smtClean="0"/>
          </a:p>
          <a:p>
            <a:endParaRPr lang="en-US" sz="4900" kern="0" dirty="0" smtClean="0"/>
          </a:p>
        </p:txBody>
      </p:sp>
      <p:sp>
        <p:nvSpPr>
          <p:cNvPr id="8" name="Title 1"/>
          <p:cNvSpPr txBox="1">
            <a:spLocks/>
          </p:cNvSpPr>
          <p:nvPr/>
        </p:nvSpPr>
        <p:spPr>
          <a:xfrm>
            <a:off x="582930" y="609600"/>
            <a:ext cx="9334182" cy="797557"/>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80" charset="-128"/>
              </a:defRPr>
            </a:lvl2pPr>
            <a:lvl3pPr algn="ctr" rtl="0" eaLnBrk="0" fontAlgn="base" hangingPunct="0">
              <a:spcBef>
                <a:spcPct val="0"/>
              </a:spcBef>
              <a:spcAft>
                <a:spcPct val="0"/>
              </a:spcAft>
              <a:defRPr sz="4400">
                <a:solidFill>
                  <a:schemeClr val="tx2"/>
                </a:solidFill>
                <a:latin typeface="Arial" charset="0"/>
                <a:ea typeface="ＭＳ Ｐゴシック" pitchFamily="-80" charset="-128"/>
              </a:defRPr>
            </a:lvl3pPr>
            <a:lvl4pPr algn="ctr" rtl="0" eaLnBrk="0" fontAlgn="base" hangingPunct="0">
              <a:spcBef>
                <a:spcPct val="0"/>
              </a:spcBef>
              <a:spcAft>
                <a:spcPct val="0"/>
              </a:spcAft>
              <a:defRPr sz="4400">
                <a:solidFill>
                  <a:schemeClr val="tx2"/>
                </a:solidFill>
                <a:latin typeface="Arial" charset="0"/>
                <a:ea typeface="ＭＳ Ｐゴシック" pitchFamily="-80" charset="-128"/>
              </a:defRPr>
            </a:lvl4pPr>
            <a:lvl5pPr algn="ctr" rtl="0" eaLnBrk="0" fontAlgn="base" hangingPunct="0">
              <a:spcBef>
                <a:spcPct val="0"/>
              </a:spcBef>
              <a:spcAft>
                <a:spcPct val="0"/>
              </a:spcAft>
              <a:defRPr sz="4400">
                <a:solidFill>
                  <a:schemeClr val="tx2"/>
                </a:solidFill>
                <a:latin typeface="Arial" charset="0"/>
                <a:ea typeface="ＭＳ Ｐゴシック" pitchFamily="-80" charset="-128"/>
              </a:defRPr>
            </a:lvl5pPr>
            <a:lvl6pPr marL="457200" algn="ctr" rtl="0" fontAlgn="base">
              <a:spcBef>
                <a:spcPct val="0"/>
              </a:spcBef>
              <a:spcAft>
                <a:spcPct val="0"/>
              </a:spcAft>
              <a:defRPr sz="4400">
                <a:solidFill>
                  <a:schemeClr val="tx2"/>
                </a:solidFill>
                <a:latin typeface="Arial" charset="0"/>
                <a:ea typeface="ＭＳ Ｐゴシック" pitchFamily="-80" charset="-128"/>
              </a:defRPr>
            </a:lvl6pPr>
            <a:lvl7pPr marL="914400" algn="ctr" rtl="0" fontAlgn="base">
              <a:spcBef>
                <a:spcPct val="0"/>
              </a:spcBef>
              <a:spcAft>
                <a:spcPct val="0"/>
              </a:spcAft>
              <a:defRPr sz="4400">
                <a:solidFill>
                  <a:schemeClr val="tx2"/>
                </a:solidFill>
                <a:latin typeface="Arial" charset="0"/>
                <a:ea typeface="ＭＳ Ｐゴシック" pitchFamily="-80" charset="-128"/>
              </a:defRPr>
            </a:lvl7pPr>
            <a:lvl8pPr marL="1371600" algn="ctr" rtl="0" fontAlgn="base">
              <a:spcBef>
                <a:spcPct val="0"/>
              </a:spcBef>
              <a:spcAft>
                <a:spcPct val="0"/>
              </a:spcAft>
              <a:defRPr sz="4400">
                <a:solidFill>
                  <a:schemeClr val="tx2"/>
                </a:solidFill>
                <a:latin typeface="Arial" charset="0"/>
                <a:ea typeface="ＭＳ Ｐゴシック" pitchFamily="-80" charset="-128"/>
              </a:defRPr>
            </a:lvl8pPr>
            <a:lvl9pPr marL="1828800" algn="ctr" rtl="0" fontAlgn="base">
              <a:spcBef>
                <a:spcPct val="0"/>
              </a:spcBef>
              <a:spcAft>
                <a:spcPct val="0"/>
              </a:spcAft>
              <a:defRPr sz="4400">
                <a:solidFill>
                  <a:schemeClr val="tx2"/>
                </a:solidFill>
                <a:latin typeface="Arial" charset="0"/>
                <a:ea typeface="ＭＳ Ｐゴシック" pitchFamily="-80" charset="-128"/>
              </a:defRPr>
            </a:lvl9pPr>
          </a:lstStyle>
          <a:p>
            <a:r>
              <a:rPr lang="en-US" sz="2400" b="1" kern="0" dirty="0" smtClean="0">
                <a:solidFill>
                  <a:schemeClr val="tx1"/>
                </a:solidFill>
                <a:effectLst>
                  <a:outerShdw blurRad="38100" dist="38100" dir="2700000" algn="tl">
                    <a:srgbClr val="000000">
                      <a:alpha val="43137"/>
                    </a:srgbClr>
                  </a:outerShdw>
                </a:effectLst>
                <a:latin typeface="Gotham" pitchFamily="2" charset="0"/>
              </a:rPr>
              <a:t>For Information on Advertising With WJZ-TV</a:t>
            </a:r>
            <a:endParaRPr lang="en-US" sz="2400" b="1" kern="0" dirty="0">
              <a:solidFill>
                <a:schemeClr val="tx1"/>
              </a:solidFill>
              <a:effectLst>
                <a:outerShdw blurRad="38100" dist="38100" dir="2700000" algn="tl">
                  <a:srgbClr val="000000">
                    <a:alpha val="43137"/>
                  </a:srgbClr>
                </a:outerShdw>
              </a:effectLst>
              <a:latin typeface="Gotham" pitchFamily="2" charset="0"/>
            </a:endParaRPr>
          </a:p>
        </p:txBody>
      </p:sp>
    </p:spTree>
    <p:extLst>
      <p:ext uri="{BB962C8B-B14F-4D97-AF65-F5344CB8AC3E}">
        <p14:creationId xmlns:p14="http://schemas.microsoft.com/office/powerpoint/2010/main" val="13220519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14618</TotalTime>
  <Words>402</Words>
  <Application>Microsoft Office PowerPoint</Application>
  <PresentationFormat>Widescreen</PresentationFormat>
  <Paragraphs>75</Paragraphs>
  <Slides>7</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15" baseType="lpstr">
      <vt:lpstr>Arial</vt:lpstr>
      <vt:lpstr>Arial Black</vt:lpstr>
      <vt:lpstr>Calibri</vt:lpstr>
      <vt:lpstr>Calibri Light</vt:lpstr>
      <vt:lpstr>Franklin Gothic Heavy</vt:lpstr>
      <vt:lpstr>Gotham</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Flaherty, Bill</dc:creator>
  <cp:lastModifiedBy>Schiffer, Barry</cp:lastModifiedBy>
  <cp:revision>21</cp:revision>
  <cp:lastPrinted>2019-03-11T17:49:02Z</cp:lastPrinted>
  <dcterms:created xsi:type="dcterms:W3CDTF">2019-02-14T20:40:35Z</dcterms:created>
  <dcterms:modified xsi:type="dcterms:W3CDTF">2019-03-29T18:32:05Z</dcterms:modified>
</cp:coreProperties>
</file>